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317" r:id="rId6"/>
    <p:sldId id="318" r:id="rId7"/>
    <p:sldId id="319" r:id="rId8"/>
    <p:sldId id="321" r:id="rId9"/>
    <p:sldId id="320" r:id="rId10"/>
    <p:sldId id="278" r:id="rId11"/>
    <p:sldId id="30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12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  <p15:guide id="5" pos="312" userDrawn="1">
          <p15:clr>
            <a:srgbClr val="A4A3A4"/>
          </p15:clr>
        </p15:guide>
        <p15:guide id="6" pos="7368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1704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6720" userDrawn="1">
          <p15:clr>
            <a:srgbClr val="A4A3A4"/>
          </p15:clr>
        </p15:guide>
        <p15:guide id="11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8C480A"/>
    <a:srgbClr val="E5BC38"/>
    <a:srgbClr val="667181"/>
    <a:srgbClr val="CCCCCC"/>
    <a:srgbClr val="F6F6F6"/>
    <a:srgbClr val="848DA7"/>
    <a:srgbClr val="30353F"/>
    <a:srgbClr val="DEA900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5472" autoAdjust="0"/>
  </p:normalViewPr>
  <p:slideViewPr>
    <p:cSldViewPr snapToGrid="0">
      <p:cViewPr varScale="1">
        <p:scale>
          <a:sx n="98" d="100"/>
          <a:sy n="98" d="100"/>
        </p:scale>
        <p:origin x="720" y="102"/>
      </p:cViewPr>
      <p:guideLst>
        <p:guide orient="horz" pos="312"/>
        <p:guide orient="horz" pos="4008"/>
        <p:guide pos="312"/>
        <p:guide pos="7368"/>
        <p:guide pos="3840"/>
        <p:guide pos="1704"/>
        <p:guide orient="horz" pos="2160"/>
        <p:guide pos="672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148C-24FF-49A3-AF67-16CFF1EBF835}" type="datetimeFigureOut">
              <a:rPr lang="id-ID" smtClean="0"/>
              <a:t>29/08/2023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7E6F-5C00-49A5-99F5-8A4117BAD6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46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083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34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25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75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495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77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11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7E6F-5C00-49A5-99F5-8A4117BAD6D8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90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761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00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2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092D-0202-4034-86D5-A75E693FD98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6877-9CFF-4758-B7E5-8C3BF537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F8B43B17-3E70-20F5-AB1F-C6BAFEC0E440}"/>
              </a:ext>
            </a:extLst>
          </p:cNvPr>
          <p:cNvGrpSpPr/>
          <p:nvPr/>
        </p:nvGrpSpPr>
        <p:grpSpPr>
          <a:xfrm>
            <a:off x="0" y="-51926"/>
            <a:ext cx="12234864" cy="6871826"/>
            <a:chOff x="0" y="-13826"/>
            <a:chExt cx="12234864" cy="6871826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6F90FBFE-0EF6-1C4F-B3EA-31014C25A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" b="76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3826"/>
              <a:ext cx="12234864" cy="685800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/>
              </a:r>
              <a:br>
                <a:rPr lang="sv-SE" dirty="0"/>
              </a:br>
              <a:endParaRPr lang="en-US" dirty="0"/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86334BBF-5EE5-0CE4-F344-B580983D4D51}"/>
              </a:ext>
            </a:extLst>
          </p:cNvPr>
          <p:cNvSpPr/>
          <p:nvPr/>
        </p:nvSpPr>
        <p:spPr>
          <a:xfrm>
            <a:off x="-5631" y="2386126"/>
            <a:ext cx="10501314" cy="271451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85250" y="2778383"/>
            <a:ext cx="1676744" cy="16767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0502" y="2905780"/>
            <a:ext cx="72323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bold" panose="020B0702040204020203" pitchFamily="34" charset="0"/>
              </a:rPr>
              <a:t>ENERGIDELNING I VIRTUELLA NÄT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0502" y="3459779"/>
            <a:ext cx="682639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Vilka förändringar krävs för att det ska bli verklighet?</a:t>
            </a:r>
          </a:p>
          <a:p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Amelia Oller Westerberg, Becquerel Sweden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D4D99D-0390-B751-4303-48E8520D3A9C}"/>
              </a:ext>
            </a:extLst>
          </p:cNvPr>
          <p:cNvSpPr/>
          <p:nvPr/>
        </p:nvSpPr>
        <p:spPr>
          <a:xfrm>
            <a:off x="9786943" y="5963017"/>
            <a:ext cx="2447921" cy="756018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46">
            <a:extLst>
              <a:ext uri="{FF2B5EF4-FFF2-40B4-BE49-F238E27FC236}">
                <a16:creationId xmlns:a16="http://schemas.microsoft.com/office/drawing/2014/main" id="{28A31C39-FFDE-00AB-7990-7B9899E3E553}"/>
              </a:ext>
            </a:extLst>
          </p:cNvPr>
          <p:cNvSpPr>
            <a:spLocks noEditPoints="1"/>
          </p:cNvSpPr>
          <p:nvPr/>
        </p:nvSpPr>
        <p:spPr bwMode="auto">
          <a:xfrm>
            <a:off x="1149990" y="3045021"/>
            <a:ext cx="799191" cy="1075733"/>
          </a:xfrm>
          <a:custGeom>
            <a:avLst/>
            <a:gdLst>
              <a:gd name="T0" fmla="*/ 150 w 660"/>
              <a:gd name="T1" fmla="*/ 31 h 903"/>
              <a:gd name="T2" fmla="*/ 420 w 660"/>
              <a:gd name="T3" fmla="*/ 226 h 903"/>
              <a:gd name="T4" fmla="*/ 421 w 660"/>
              <a:gd name="T5" fmla="*/ 233 h 903"/>
              <a:gd name="T6" fmla="*/ 425 w 660"/>
              <a:gd name="T7" fmla="*/ 237 h 903"/>
              <a:gd name="T8" fmla="*/ 429 w 660"/>
              <a:gd name="T9" fmla="*/ 240 h 903"/>
              <a:gd name="T10" fmla="*/ 435 w 660"/>
              <a:gd name="T11" fmla="*/ 241 h 903"/>
              <a:gd name="T12" fmla="*/ 630 w 660"/>
              <a:gd name="T13" fmla="*/ 752 h 903"/>
              <a:gd name="T14" fmla="*/ 540 w 660"/>
              <a:gd name="T15" fmla="*/ 872 h 903"/>
              <a:gd name="T16" fmla="*/ 30 w 660"/>
              <a:gd name="T17" fmla="*/ 151 h 903"/>
              <a:gd name="T18" fmla="*/ 120 w 660"/>
              <a:gd name="T19" fmla="*/ 767 h 903"/>
              <a:gd name="T20" fmla="*/ 121 w 660"/>
              <a:gd name="T21" fmla="*/ 773 h 903"/>
              <a:gd name="T22" fmla="*/ 124 w 660"/>
              <a:gd name="T23" fmla="*/ 777 h 903"/>
              <a:gd name="T24" fmla="*/ 128 w 660"/>
              <a:gd name="T25" fmla="*/ 781 h 903"/>
              <a:gd name="T26" fmla="*/ 135 w 660"/>
              <a:gd name="T27" fmla="*/ 782 h 903"/>
              <a:gd name="T28" fmla="*/ 540 w 660"/>
              <a:gd name="T29" fmla="*/ 872 h 903"/>
              <a:gd name="T30" fmla="*/ 609 w 660"/>
              <a:gd name="T31" fmla="*/ 211 h 903"/>
              <a:gd name="T32" fmla="*/ 450 w 660"/>
              <a:gd name="T33" fmla="*/ 54 h 903"/>
              <a:gd name="T34" fmla="*/ 445 w 660"/>
              <a:gd name="T35" fmla="*/ 6 h 903"/>
              <a:gd name="T36" fmla="*/ 441 w 660"/>
              <a:gd name="T37" fmla="*/ 3 h 903"/>
              <a:gd name="T38" fmla="*/ 435 w 660"/>
              <a:gd name="T39" fmla="*/ 0 h 903"/>
              <a:gd name="T40" fmla="*/ 131 w 660"/>
              <a:gd name="T41" fmla="*/ 1 h 903"/>
              <a:gd name="T42" fmla="*/ 126 w 660"/>
              <a:gd name="T43" fmla="*/ 4 h 903"/>
              <a:gd name="T44" fmla="*/ 122 w 660"/>
              <a:gd name="T45" fmla="*/ 8 h 903"/>
              <a:gd name="T46" fmla="*/ 120 w 660"/>
              <a:gd name="T47" fmla="*/ 13 h 903"/>
              <a:gd name="T48" fmla="*/ 120 w 660"/>
              <a:gd name="T49" fmla="*/ 121 h 903"/>
              <a:gd name="T50" fmla="*/ 12 w 660"/>
              <a:gd name="T51" fmla="*/ 121 h 903"/>
              <a:gd name="T52" fmla="*/ 6 w 660"/>
              <a:gd name="T53" fmla="*/ 123 h 903"/>
              <a:gd name="T54" fmla="*/ 2 w 660"/>
              <a:gd name="T55" fmla="*/ 128 h 903"/>
              <a:gd name="T56" fmla="*/ 0 w 660"/>
              <a:gd name="T57" fmla="*/ 133 h 903"/>
              <a:gd name="T58" fmla="*/ 0 w 660"/>
              <a:gd name="T59" fmla="*/ 887 h 903"/>
              <a:gd name="T60" fmla="*/ 1 w 660"/>
              <a:gd name="T61" fmla="*/ 893 h 903"/>
              <a:gd name="T62" fmla="*/ 4 w 660"/>
              <a:gd name="T63" fmla="*/ 898 h 903"/>
              <a:gd name="T64" fmla="*/ 8 w 660"/>
              <a:gd name="T65" fmla="*/ 901 h 903"/>
              <a:gd name="T66" fmla="*/ 15 w 660"/>
              <a:gd name="T67" fmla="*/ 903 h 903"/>
              <a:gd name="T68" fmla="*/ 558 w 660"/>
              <a:gd name="T69" fmla="*/ 901 h 903"/>
              <a:gd name="T70" fmla="*/ 564 w 660"/>
              <a:gd name="T71" fmla="*/ 899 h 903"/>
              <a:gd name="T72" fmla="*/ 567 w 660"/>
              <a:gd name="T73" fmla="*/ 896 h 903"/>
              <a:gd name="T74" fmla="*/ 570 w 660"/>
              <a:gd name="T75" fmla="*/ 891 h 903"/>
              <a:gd name="T76" fmla="*/ 570 w 660"/>
              <a:gd name="T77" fmla="*/ 782 h 903"/>
              <a:gd name="T78" fmla="*/ 648 w 660"/>
              <a:gd name="T79" fmla="*/ 782 h 903"/>
              <a:gd name="T80" fmla="*/ 654 w 660"/>
              <a:gd name="T81" fmla="*/ 779 h 903"/>
              <a:gd name="T82" fmla="*/ 658 w 660"/>
              <a:gd name="T83" fmla="*/ 775 h 903"/>
              <a:gd name="T84" fmla="*/ 660 w 660"/>
              <a:gd name="T85" fmla="*/ 770 h 903"/>
              <a:gd name="T86" fmla="*/ 660 w 660"/>
              <a:gd name="T87" fmla="*/ 226 h 903"/>
              <a:gd name="T88" fmla="*/ 656 w 660"/>
              <a:gd name="T89" fmla="*/ 21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0" h="903">
                <a:moveTo>
                  <a:pt x="150" y="752"/>
                </a:moveTo>
                <a:lnTo>
                  <a:pt x="150" y="31"/>
                </a:lnTo>
                <a:lnTo>
                  <a:pt x="420" y="31"/>
                </a:lnTo>
                <a:lnTo>
                  <a:pt x="420" y="226"/>
                </a:lnTo>
                <a:lnTo>
                  <a:pt x="420" y="229"/>
                </a:lnTo>
                <a:lnTo>
                  <a:pt x="421" y="233"/>
                </a:lnTo>
                <a:lnTo>
                  <a:pt x="422" y="235"/>
                </a:lnTo>
                <a:lnTo>
                  <a:pt x="425" y="237"/>
                </a:lnTo>
                <a:lnTo>
                  <a:pt x="427" y="239"/>
                </a:lnTo>
                <a:lnTo>
                  <a:pt x="429" y="240"/>
                </a:lnTo>
                <a:lnTo>
                  <a:pt x="432" y="241"/>
                </a:lnTo>
                <a:lnTo>
                  <a:pt x="435" y="241"/>
                </a:lnTo>
                <a:lnTo>
                  <a:pt x="630" y="241"/>
                </a:lnTo>
                <a:lnTo>
                  <a:pt x="630" y="752"/>
                </a:lnTo>
                <a:lnTo>
                  <a:pt x="150" y="752"/>
                </a:lnTo>
                <a:close/>
                <a:moveTo>
                  <a:pt x="540" y="872"/>
                </a:moveTo>
                <a:lnTo>
                  <a:pt x="30" y="872"/>
                </a:lnTo>
                <a:lnTo>
                  <a:pt x="30" y="151"/>
                </a:lnTo>
                <a:lnTo>
                  <a:pt x="120" y="151"/>
                </a:lnTo>
                <a:lnTo>
                  <a:pt x="120" y="767"/>
                </a:lnTo>
                <a:lnTo>
                  <a:pt x="120" y="770"/>
                </a:lnTo>
                <a:lnTo>
                  <a:pt x="121" y="773"/>
                </a:lnTo>
                <a:lnTo>
                  <a:pt x="122" y="775"/>
                </a:lnTo>
                <a:lnTo>
                  <a:pt x="124" y="777"/>
                </a:lnTo>
                <a:lnTo>
                  <a:pt x="126" y="779"/>
                </a:lnTo>
                <a:lnTo>
                  <a:pt x="128" y="781"/>
                </a:lnTo>
                <a:lnTo>
                  <a:pt x="131" y="782"/>
                </a:lnTo>
                <a:lnTo>
                  <a:pt x="135" y="782"/>
                </a:lnTo>
                <a:lnTo>
                  <a:pt x="540" y="782"/>
                </a:lnTo>
                <a:lnTo>
                  <a:pt x="540" y="872"/>
                </a:lnTo>
                <a:close/>
                <a:moveTo>
                  <a:pt x="450" y="54"/>
                </a:moveTo>
                <a:lnTo>
                  <a:pt x="609" y="211"/>
                </a:lnTo>
                <a:lnTo>
                  <a:pt x="450" y="211"/>
                </a:lnTo>
                <a:lnTo>
                  <a:pt x="450" y="54"/>
                </a:lnTo>
                <a:close/>
                <a:moveTo>
                  <a:pt x="656" y="215"/>
                </a:moveTo>
                <a:lnTo>
                  <a:pt x="445" y="6"/>
                </a:lnTo>
                <a:lnTo>
                  <a:pt x="443" y="4"/>
                </a:lnTo>
                <a:lnTo>
                  <a:pt x="441" y="3"/>
                </a:lnTo>
                <a:lnTo>
                  <a:pt x="437" y="1"/>
                </a:lnTo>
                <a:lnTo>
                  <a:pt x="435" y="0"/>
                </a:lnTo>
                <a:lnTo>
                  <a:pt x="135" y="0"/>
                </a:lnTo>
                <a:lnTo>
                  <a:pt x="131" y="1"/>
                </a:lnTo>
                <a:lnTo>
                  <a:pt x="128" y="3"/>
                </a:lnTo>
                <a:lnTo>
                  <a:pt x="126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20" y="16"/>
                </a:lnTo>
                <a:lnTo>
                  <a:pt x="120" y="121"/>
                </a:lnTo>
                <a:lnTo>
                  <a:pt x="15" y="121"/>
                </a:lnTo>
                <a:lnTo>
                  <a:pt x="12" y="121"/>
                </a:lnTo>
                <a:lnTo>
                  <a:pt x="8" y="122"/>
                </a:lnTo>
                <a:lnTo>
                  <a:pt x="6" y="123"/>
                </a:lnTo>
                <a:lnTo>
                  <a:pt x="4" y="126"/>
                </a:lnTo>
                <a:lnTo>
                  <a:pt x="2" y="128"/>
                </a:lnTo>
                <a:lnTo>
                  <a:pt x="1" y="131"/>
                </a:lnTo>
                <a:lnTo>
                  <a:pt x="0" y="133"/>
                </a:lnTo>
                <a:lnTo>
                  <a:pt x="0" y="136"/>
                </a:lnTo>
                <a:lnTo>
                  <a:pt x="0" y="887"/>
                </a:lnTo>
                <a:lnTo>
                  <a:pt x="0" y="891"/>
                </a:lnTo>
                <a:lnTo>
                  <a:pt x="1" y="893"/>
                </a:lnTo>
                <a:lnTo>
                  <a:pt x="2" y="896"/>
                </a:lnTo>
                <a:lnTo>
                  <a:pt x="4" y="898"/>
                </a:lnTo>
                <a:lnTo>
                  <a:pt x="6" y="899"/>
                </a:lnTo>
                <a:lnTo>
                  <a:pt x="8" y="901"/>
                </a:lnTo>
                <a:lnTo>
                  <a:pt x="12" y="901"/>
                </a:lnTo>
                <a:lnTo>
                  <a:pt x="15" y="903"/>
                </a:lnTo>
                <a:lnTo>
                  <a:pt x="555" y="903"/>
                </a:lnTo>
                <a:lnTo>
                  <a:pt x="558" y="901"/>
                </a:lnTo>
                <a:lnTo>
                  <a:pt x="560" y="901"/>
                </a:lnTo>
                <a:lnTo>
                  <a:pt x="564" y="899"/>
                </a:lnTo>
                <a:lnTo>
                  <a:pt x="566" y="898"/>
                </a:lnTo>
                <a:lnTo>
                  <a:pt x="567" y="896"/>
                </a:lnTo>
                <a:lnTo>
                  <a:pt x="569" y="893"/>
                </a:lnTo>
                <a:lnTo>
                  <a:pt x="570" y="891"/>
                </a:lnTo>
                <a:lnTo>
                  <a:pt x="570" y="888"/>
                </a:lnTo>
                <a:lnTo>
                  <a:pt x="570" y="782"/>
                </a:lnTo>
                <a:lnTo>
                  <a:pt x="645" y="782"/>
                </a:lnTo>
                <a:lnTo>
                  <a:pt x="648" y="782"/>
                </a:lnTo>
                <a:lnTo>
                  <a:pt x="651" y="781"/>
                </a:lnTo>
                <a:lnTo>
                  <a:pt x="654" y="779"/>
                </a:lnTo>
                <a:lnTo>
                  <a:pt x="656" y="777"/>
                </a:lnTo>
                <a:lnTo>
                  <a:pt x="658" y="775"/>
                </a:lnTo>
                <a:lnTo>
                  <a:pt x="659" y="773"/>
                </a:lnTo>
                <a:lnTo>
                  <a:pt x="660" y="770"/>
                </a:lnTo>
                <a:lnTo>
                  <a:pt x="660" y="767"/>
                </a:lnTo>
                <a:lnTo>
                  <a:pt x="660" y="226"/>
                </a:lnTo>
                <a:lnTo>
                  <a:pt x="659" y="221"/>
                </a:lnTo>
                <a:lnTo>
                  <a:pt x="656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37B9C7A-3FC6-4A0C-90CD-8F1FA830E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A4CE2E28-A5A4-A363-BC60-BF3C9D9058CB}"/>
              </a:ext>
            </a:extLst>
          </p:cNvPr>
          <p:cNvGrpSpPr/>
          <p:nvPr/>
        </p:nvGrpSpPr>
        <p:grpSpPr>
          <a:xfrm>
            <a:off x="0" y="142755"/>
            <a:ext cx="12234864" cy="6871826"/>
            <a:chOff x="0" y="-13826"/>
            <a:chExt cx="12234864" cy="6871826"/>
          </a:xfrm>
        </p:grpSpPr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FA5346C3-329D-299D-E4E7-E7D25E49B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" b="76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AB763BDC-02D2-61B4-51AE-7B1AE5F5794F}"/>
                </a:ext>
              </a:extLst>
            </p:cNvPr>
            <p:cNvSpPr/>
            <p:nvPr/>
          </p:nvSpPr>
          <p:spPr>
            <a:xfrm>
              <a:off x="0" y="-13826"/>
              <a:ext cx="12234864" cy="6858000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/>
              </a:r>
              <a:br>
                <a:rPr lang="sv-SE" dirty="0"/>
              </a:br>
              <a:endParaRPr lang="en-US" dirty="0"/>
            </a:p>
          </p:txBody>
        </p:sp>
      </p:grpSp>
      <p:sp>
        <p:nvSpPr>
          <p:cNvPr id="2" name="Rectangle 152">
            <a:extLst>
              <a:ext uri="{FF2B5EF4-FFF2-40B4-BE49-F238E27FC236}">
                <a16:creationId xmlns:a16="http://schemas.microsoft.com/office/drawing/2014/main" id="{391C8A36-2823-D3DA-418A-5C16AEA7FCC8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95300" y="430563"/>
            <a:ext cx="25005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UTGÅNGSLÄGE</a:t>
            </a:r>
          </a:p>
        </p:txBody>
      </p:sp>
      <p:cxnSp>
        <p:nvCxnSpPr>
          <p:cNvPr id="155" name="Straight Connector 154"/>
          <p:cNvCxnSpPr>
            <a:cxnSpLocks/>
          </p:cNvCxnSpPr>
          <p:nvPr/>
        </p:nvCxnSpPr>
        <p:spPr>
          <a:xfrm flipH="1">
            <a:off x="3286125" y="605594"/>
            <a:ext cx="89058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34">
            <a:extLst>
              <a:ext uri="{FF2B5EF4-FFF2-40B4-BE49-F238E27FC236}">
                <a16:creationId xmlns:a16="http://schemas.microsoft.com/office/drawing/2014/main" id="{3203394D-626F-81BD-BBC3-4E2449909B76}"/>
              </a:ext>
            </a:extLst>
          </p:cNvPr>
          <p:cNvSpPr/>
          <p:nvPr/>
        </p:nvSpPr>
        <p:spPr>
          <a:xfrm>
            <a:off x="855890" y="1461511"/>
            <a:ext cx="580122" cy="580122"/>
          </a:xfrm>
          <a:prstGeom prst="ellipse">
            <a:avLst/>
          </a:prstGeom>
          <a:solidFill>
            <a:srgbClr val="66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77">
            <a:extLst>
              <a:ext uri="{FF2B5EF4-FFF2-40B4-BE49-F238E27FC236}">
                <a16:creationId xmlns:a16="http://schemas.microsoft.com/office/drawing/2014/main" id="{6B3D04B5-C5E6-CF6E-3FDD-5D2D0717131F}"/>
              </a:ext>
            </a:extLst>
          </p:cNvPr>
          <p:cNvSpPr/>
          <p:nvPr/>
        </p:nvSpPr>
        <p:spPr>
          <a:xfrm>
            <a:off x="2376781" y="1570661"/>
            <a:ext cx="40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223362"/>
                </a:solidFill>
              </a:rPr>
              <a:t>Nettonollutsläpp</a:t>
            </a:r>
            <a:r>
              <a:rPr lang="fr-FR" sz="1600" dirty="0">
                <a:solidFill>
                  <a:srgbClr val="223362"/>
                </a:solidFill>
              </a:rPr>
              <a:t>, </a:t>
            </a:r>
            <a:r>
              <a:rPr lang="fr-FR" sz="1600" dirty="0" err="1">
                <a:solidFill>
                  <a:srgbClr val="223362"/>
                </a:solidFill>
              </a:rPr>
              <a:t>därefter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negativa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utsläpp</a:t>
            </a:r>
            <a:endParaRPr lang="en-US" sz="1600" dirty="0">
              <a:solidFill>
                <a:srgbClr val="223362"/>
              </a:solidFill>
            </a:endParaRPr>
          </a:p>
        </p:txBody>
      </p:sp>
      <p:sp>
        <p:nvSpPr>
          <p:cNvPr id="5" name="TextBox 278">
            <a:extLst>
              <a:ext uri="{FF2B5EF4-FFF2-40B4-BE49-F238E27FC236}">
                <a16:creationId xmlns:a16="http://schemas.microsoft.com/office/drawing/2014/main" id="{CE4F9B55-EDEA-D4AD-0505-7FCEA9869CD4}"/>
              </a:ext>
            </a:extLst>
          </p:cNvPr>
          <p:cNvSpPr txBox="1"/>
          <p:nvPr/>
        </p:nvSpPr>
        <p:spPr>
          <a:xfrm>
            <a:off x="1465681" y="1493718"/>
            <a:ext cx="92802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400" dirty="0">
                <a:solidFill>
                  <a:srgbClr val="667181"/>
                </a:solidFill>
              </a:rPr>
              <a:t>2045</a:t>
            </a:r>
          </a:p>
        </p:txBody>
      </p:sp>
      <p:cxnSp>
        <p:nvCxnSpPr>
          <p:cNvPr id="6" name="Straight Connector 280">
            <a:extLst>
              <a:ext uri="{FF2B5EF4-FFF2-40B4-BE49-F238E27FC236}">
                <a16:creationId xmlns:a16="http://schemas.microsoft.com/office/drawing/2014/main" id="{F5C5B3FE-8FFF-E011-20A2-32EC216F2159}"/>
              </a:ext>
            </a:extLst>
          </p:cNvPr>
          <p:cNvCxnSpPr>
            <a:cxnSpLocks/>
          </p:cNvCxnSpPr>
          <p:nvPr/>
        </p:nvCxnSpPr>
        <p:spPr>
          <a:xfrm>
            <a:off x="2328063" y="1529932"/>
            <a:ext cx="0" cy="443281"/>
          </a:xfrm>
          <a:prstGeom prst="line">
            <a:avLst/>
          </a:prstGeom>
          <a:ln w="9525">
            <a:solidFill>
              <a:srgbClr val="66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63">
            <a:extLst>
              <a:ext uri="{FF2B5EF4-FFF2-40B4-BE49-F238E27FC236}">
                <a16:creationId xmlns:a16="http://schemas.microsoft.com/office/drawing/2014/main" id="{036E0CDF-2750-55B7-1CA0-0D167F7D6593}"/>
              </a:ext>
            </a:extLst>
          </p:cNvPr>
          <p:cNvSpPr/>
          <p:nvPr/>
        </p:nvSpPr>
        <p:spPr>
          <a:xfrm>
            <a:off x="1724202" y="2405321"/>
            <a:ext cx="580122" cy="5801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81">
            <a:extLst>
              <a:ext uri="{FF2B5EF4-FFF2-40B4-BE49-F238E27FC236}">
                <a16:creationId xmlns:a16="http://schemas.microsoft.com/office/drawing/2014/main" id="{B330EEC8-AA44-4353-5989-A36C6A2CBE0A}"/>
              </a:ext>
            </a:extLst>
          </p:cNvPr>
          <p:cNvSpPr/>
          <p:nvPr/>
        </p:nvSpPr>
        <p:spPr>
          <a:xfrm>
            <a:off x="3861952" y="2519498"/>
            <a:ext cx="3970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Nuvarande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och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historiskt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elbehov</a:t>
            </a:r>
            <a:r>
              <a:rPr lang="fr-FR" sz="1600" dirty="0">
                <a:solidFill>
                  <a:srgbClr val="C00000"/>
                </a:solidFill>
              </a:rPr>
              <a:t> i </a:t>
            </a:r>
            <a:r>
              <a:rPr lang="fr-FR" sz="1600" dirty="0" err="1">
                <a:solidFill>
                  <a:srgbClr val="C00000"/>
                </a:solidFill>
              </a:rPr>
              <a:t>Sverige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282">
            <a:extLst>
              <a:ext uri="{FF2B5EF4-FFF2-40B4-BE49-F238E27FC236}">
                <a16:creationId xmlns:a16="http://schemas.microsoft.com/office/drawing/2014/main" id="{48169D73-AD4A-8944-1BFC-F3ECEB80B5A2}"/>
              </a:ext>
            </a:extLst>
          </p:cNvPr>
          <p:cNvSpPr txBox="1"/>
          <p:nvPr/>
        </p:nvSpPr>
        <p:spPr>
          <a:xfrm>
            <a:off x="2297248" y="2433772"/>
            <a:ext cx="17312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C00000"/>
                </a:solidFill>
              </a:rPr>
              <a:t>140 TWh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283">
            <a:extLst>
              <a:ext uri="{FF2B5EF4-FFF2-40B4-BE49-F238E27FC236}">
                <a16:creationId xmlns:a16="http://schemas.microsoft.com/office/drawing/2014/main" id="{C961C17C-3A5D-2566-34D2-F5B30ABD425E}"/>
              </a:ext>
            </a:extLst>
          </p:cNvPr>
          <p:cNvCxnSpPr>
            <a:cxnSpLocks/>
          </p:cNvCxnSpPr>
          <p:nvPr/>
        </p:nvCxnSpPr>
        <p:spPr>
          <a:xfrm>
            <a:off x="3859717" y="2473742"/>
            <a:ext cx="0" cy="443281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36">
            <a:extLst>
              <a:ext uri="{FF2B5EF4-FFF2-40B4-BE49-F238E27FC236}">
                <a16:creationId xmlns:a16="http://schemas.microsoft.com/office/drawing/2014/main" id="{2A891B98-37A6-B2E2-DCE4-B6EAA742E268}"/>
              </a:ext>
            </a:extLst>
          </p:cNvPr>
          <p:cNvSpPr/>
          <p:nvPr/>
        </p:nvSpPr>
        <p:spPr>
          <a:xfrm>
            <a:off x="855890" y="3349131"/>
            <a:ext cx="580122" cy="5801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14">
            <a:extLst>
              <a:ext uri="{FF2B5EF4-FFF2-40B4-BE49-F238E27FC236}">
                <a16:creationId xmlns:a16="http://schemas.microsoft.com/office/drawing/2014/main" id="{0B7FFCF3-C0E9-7134-349E-CFCC27F9153B}"/>
              </a:ext>
            </a:extLst>
          </p:cNvPr>
          <p:cNvSpPr/>
          <p:nvPr/>
        </p:nvSpPr>
        <p:spPr>
          <a:xfrm>
            <a:off x="3076871" y="3481242"/>
            <a:ext cx="6638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85723"/>
                </a:solidFill>
              </a:rPr>
              <a:t>Ungefärligt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elbehov</a:t>
            </a:r>
            <a:r>
              <a:rPr lang="en-US" sz="1600" dirty="0">
                <a:solidFill>
                  <a:srgbClr val="385723"/>
                </a:solidFill>
              </a:rPr>
              <a:t> 2045 – men </a:t>
            </a:r>
            <a:r>
              <a:rPr lang="en-US" sz="1600" dirty="0" err="1">
                <a:solidFill>
                  <a:srgbClr val="385723"/>
                </a:solidFill>
              </a:rPr>
              <a:t>att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bygga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ut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elnäten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är</a:t>
            </a:r>
            <a:r>
              <a:rPr lang="en-US" sz="1600" dirty="0">
                <a:solidFill>
                  <a:srgbClr val="385723"/>
                </a:solidFill>
              </a:rPr>
              <a:t> </a:t>
            </a:r>
            <a:r>
              <a:rPr lang="en-US" sz="1600" dirty="0" err="1">
                <a:solidFill>
                  <a:srgbClr val="385723"/>
                </a:solidFill>
              </a:rPr>
              <a:t>kostsamt</a:t>
            </a:r>
            <a:r>
              <a:rPr lang="en-US" sz="1600" dirty="0">
                <a:solidFill>
                  <a:srgbClr val="385723"/>
                </a:solidFill>
              </a:rPr>
              <a:t> tar </a:t>
            </a:r>
            <a:r>
              <a:rPr lang="en-US" sz="1600" dirty="0" err="1">
                <a:solidFill>
                  <a:srgbClr val="385723"/>
                </a:solidFill>
              </a:rPr>
              <a:t>tid</a:t>
            </a:r>
            <a:r>
              <a:rPr lang="en-US" sz="1600" dirty="0">
                <a:solidFill>
                  <a:srgbClr val="385723"/>
                </a:solidFill>
              </a:rPr>
              <a:t>!</a:t>
            </a:r>
          </a:p>
        </p:txBody>
      </p:sp>
      <p:sp>
        <p:nvSpPr>
          <p:cNvPr id="14" name="TextBox 315">
            <a:extLst>
              <a:ext uri="{FF2B5EF4-FFF2-40B4-BE49-F238E27FC236}">
                <a16:creationId xmlns:a16="http://schemas.microsoft.com/office/drawing/2014/main" id="{9986FFBB-DA7F-E43C-4095-6F9888481C88}"/>
              </a:ext>
            </a:extLst>
          </p:cNvPr>
          <p:cNvSpPr txBox="1"/>
          <p:nvPr/>
        </p:nvSpPr>
        <p:spPr>
          <a:xfrm>
            <a:off x="1468969" y="3377582"/>
            <a:ext cx="17214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385723"/>
                </a:solidFill>
              </a:rPr>
              <a:t>330 TWh</a:t>
            </a:r>
            <a:endParaRPr lang="en-US" sz="2800" dirty="0">
              <a:solidFill>
                <a:srgbClr val="385723"/>
              </a:solidFill>
            </a:endParaRPr>
          </a:p>
        </p:txBody>
      </p:sp>
      <p:cxnSp>
        <p:nvCxnSpPr>
          <p:cNvPr id="15" name="Straight Connector 316">
            <a:extLst>
              <a:ext uri="{FF2B5EF4-FFF2-40B4-BE49-F238E27FC236}">
                <a16:creationId xmlns:a16="http://schemas.microsoft.com/office/drawing/2014/main" id="{09F6D6F5-2679-0B34-85FB-0F40A7A931A5}"/>
              </a:ext>
            </a:extLst>
          </p:cNvPr>
          <p:cNvCxnSpPr>
            <a:cxnSpLocks/>
          </p:cNvCxnSpPr>
          <p:nvPr/>
        </p:nvCxnSpPr>
        <p:spPr>
          <a:xfrm>
            <a:off x="3031440" y="3417552"/>
            <a:ext cx="0" cy="443281"/>
          </a:xfrm>
          <a:prstGeom prst="line">
            <a:avLst/>
          </a:prstGeom>
          <a:ln w="952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235">
            <a:extLst>
              <a:ext uri="{FF2B5EF4-FFF2-40B4-BE49-F238E27FC236}">
                <a16:creationId xmlns:a16="http://schemas.microsoft.com/office/drawing/2014/main" id="{B7BAF47B-FC7B-03A7-ECF3-63864BDF7BA6}"/>
              </a:ext>
            </a:extLst>
          </p:cNvPr>
          <p:cNvSpPr/>
          <p:nvPr/>
        </p:nvSpPr>
        <p:spPr>
          <a:xfrm>
            <a:off x="1718269" y="4431314"/>
            <a:ext cx="580122" cy="580122"/>
          </a:xfrm>
          <a:prstGeom prst="ellipse">
            <a:avLst/>
          </a:prstGeom>
          <a:solidFill>
            <a:srgbClr val="8C4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320">
            <a:extLst>
              <a:ext uri="{FF2B5EF4-FFF2-40B4-BE49-F238E27FC236}">
                <a16:creationId xmlns:a16="http://schemas.microsoft.com/office/drawing/2014/main" id="{2ED011F1-CA95-824D-5880-E602F77FD69A}"/>
              </a:ext>
            </a:extLst>
          </p:cNvPr>
          <p:cNvSpPr/>
          <p:nvPr/>
        </p:nvSpPr>
        <p:spPr>
          <a:xfrm>
            <a:off x="4160531" y="4593924"/>
            <a:ext cx="5154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8C480A"/>
                </a:solidFill>
              </a:rPr>
              <a:t>De </a:t>
            </a:r>
            <a:r>
              <a:rPr lang="fr-FR" sz="1600" dirty="0" err="1">
                <a:solidFill>
                  <a:srgbClr val="8C480A"/>
                </a:solidFill>
              </a:rPr>
              <a:t>kraftslag</a:t>
            </a:r>
            <a:r>
              <a:rPr lang="fr-FR" sz="1600" dirty="0">
                <a:solidFill>
                  <a:srgbClr val="8C480A"/>
                </a:solidFill>
              </a:rPr>
              <a:t> vi kan </a:t>
            </a:r>
            <a:r>
              <a:rPr lang="fr-FR" sz="1600" dirty="0" err="1">
                <a:solidFill>
                  <a:srgbClr val="8C480A"/>
                </a:solidFill>
              </a:rPr>
              <a:t>bygga</a:t>
            </a:r>
            <a:r>
              <a:rPr lang="fr-FR" sz="1600" dirty="0">
                <a:solidFill>
                  <a:srgbClr val="8C480A"/>
                </a:solidFill>
              </a:rPr>
              <a:t> ut </a:t>
            </a:r>
            <a:r>
              <a:rPr lang="fr-FR" sz="1600" dirty="0" err="1">
                <a:solidFill>
                  <a:srgbClr val="8C480A"/>
                </a:solidFill>
              </a:rPr>
              <a:t>snabbt</a:t>
            </a:r>
            <a:r>
              <a:rPr lang="fr-FR" sz="1600" dirty="0">
                <a:solidFill>
                  <a:srgbClr val="8C480A"/>
                </a:solidFill>
              </a:rPr>
              <a:t> - </a:t>
            </a:r>
            <a:r>
              <a:rPr lang="fr-FR" sz="1600" dirty="0" err="1">
                <a:solidFill>
                  <a:srgbClr val="8C480A"/>
                </a:solidFill>
              </a:rPr>
              <a:t>och</a:t>
            </a:r>
            <a:r>
              <a:rPr lang="fr-FR" sz="1600" dirty="0">
                <a:solidFill>
                  <a:srgbClr val="8C480A"/>
                </a:solidFill>
              </a:rPr>
              <a:t> </a:t>
            </a:r>
            <a:r>
              <a:rPr lang="fr-FR" sz="1600" dirty="0" err="1">
                <a:solidFill>
                  <a:srgbClr val="8C480A"/>
                </a:solidFill>
              </a:rPr>
              <a:t>fossilfritt</a:t>
            </a:r>
            <a:r>
              <a:rPr lang="fr-FR" sz="1600" dirty="0">
                <a:solidFill>
                  <a:srgbClr val="8C480A"/>
                </a:solidFill>
              </a:rPr>
              <a:t>!</a:t>
            </a:r>
            <a:endParaRPr lang="en-US" sz="1600" dirty="0">
              <a:solidFill>
                <a:srgbClr val="8C480A"/>
              </a:solidFill>
            </a:endParaRPr>
          </a:p>
        </p:txBody>
      </p:sp>
      <p:sp>
        <p:nvSpPr>
          <p:cNvPr id="18" name="TextBox 321">
            <a:extLst>
              <a:ext uri="{FF2B5EF4-FFF2-40B4-BE49-F238E27FC236}">
                <a16:creationId xmlns:a16="http://schemas.microsoft.com/office/drawing/2014/main" id="{218EDA2C-E23E-5B2C-855B-DE6E690BDE06}"/>
              </a:ext>
            </a:extLst>
          </p:cNvPr>
          <p:cNvSpPr txBox="1"/>
          <p:nvPr/>
        </p:nvSpPr>
        <p:spPr>
          <a:xfrm>
            <a:off x="2328063" y="4459765"/>
            <a:ext cx="198676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8C480A"/>
                </a:solidFill>
              </a:rPr>
              <a:t>Sol &amp; </a:t>
            </a:r>
            <a:r>
              <a:rPr lang="fr-FR" sz="2800" dirty="0" err="1">
                <a:solidFill>
                  <a:srgbClr val="8C480A"/>
                </a:solidFill>
              </a:rPr>
              <a:t>vind</a:t>
            </a:r>
            <a:endParaRPr lang="en-US" sz="2800" dirty="0">
              <a:solidFill>
                <a:srgbClr val="8C480A"/>
              </a:solidFill>
            </a:endParaRPr>
          </a:p>
        </p:txBody>
      </p:sp>
      <p:cxnSp>
        <p:nvCxnSpPr>
          <p:cNvPr id="19" name="Straight Connector 322">
            <a:extLst>
              <a:ext uri="{FF2B5EF4-FFF2-40B4-BE49-F238E27FC236}">
                <a16:creationId xmlns:a16="http://schemas.microsoft.com/office/drawing/2014/main" id="{FCA22992-6202-5EF6-7C60-4FF6456B673D}"/>
              </a:ext>
            </a:extLst>
          </p:cNvPr>
          <p:cNvCxnSpPr>
            <a:cxnSpLocks/>
          </p:cNvCxnSpPr>
          <p:nvPr/>
        </p:nvCxnSpPr>
        <p:spPr>
          <a:xfrm>
            <a:off x="4133429" y="4499735"/>
            <a:ext cx="0" cy="443281"/>
          </a:xfrm>
          <a:prstGeom prst="line">
            <a:avLst/>
          </a:prstGeom>
          <a:ln w="9525">
            <a:solidFill>
              <a:srgbClr val="8C4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6A4189B4-6E34-6E84-3E3F-7EBCB028688B}"/>
              </a:ext>
            </a:extLst>
          </p:cNvPr>
          <p:cNvSpPr txBox="1"/>
          <p:nvPr/>
        </p:nvSpPr>
        <p:spPr>
          <a:xfrm flipH="1">
            <a:off x="855890" y="5619852"/>
            <a:ext cx="605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Fossilfri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produktionskapacitet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flexibilitet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3" name="Bildobjekt 32" descr="En bild som visar text&#10;&#10;Automatiskt genererad beskrivning">
            <a:extLst>
              <a:ext uri="{FF2B5EF4-FFF2-40B4-BE49-F238E27FC236}">
                <a16:creationId xmlns:a16="http://schemas.microsoft.com/office/drawing/2014/main" id="{B22A322E-F1C0-BDEE-1C04-FE82A4461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  <p:bldP spid="9" grpId="0"/>
      <p:bldP spid="10" grpId="0"/>
      <p:bldP spid="12" grpId="0" animBg="1"/>
      <p:bldP spid="13" grpId="0"/>
      <p:bldP spid="14" grpId="0"/>
      <p:bldP spid="16" grpId="0" animBg="1"/>
      <p:bldP spid="17" grpId="0"/>
      <p:bldP spid="1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EF5A30-D7A8-7D3F-39C2-20C23CCE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67" y="2687555"/>
            <a:ext cx="3373200" cy="3373200"/>
          </a:xfrm>
          <a:prstGeom prst="rect">
            <a:avLst/>
          </a:prstGeom>
        </p:spPr>
      </p:pic>
      <p:sp>
        <p:nvSpPr>
          <p:cNvPr id="10" name="TextBox 81">
            <a:extLst>
              <a:ext uri="{FF2B5EF4-FFF2-40B4-BE49-F238E27FC236}">
                <a16:creationId xmlns:a16="http://schemas.microsoft.com/office/drawing/2014/main" id="{64207F56-3CEE-93FE-2F48-DCDCCB5B3791}"/>
              </a:ext>
            </a:extLst>
          </p:cNvPr>
          <p:cNvSpPr txBox="1"/>
          <p:nvPr/>
        </p:nvSpPr>
        <p:spPr>
          <a:xfrm>
            <a:off x="495300" y="385959"/>
            <a:ext cx="4076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SOLCELLER I SVERIGE</a:t>
            </a:r>
          </a:p>
        </p:txBody>
      </p:sp>
      <p:cxnSp>
        <p:nvCxnSpPr>
          <p:cNvPr id="11" name="Straight Connector 154">
            <a:extLst>
              <a:ext uri="{FF2B5EF4-FFF2-40B4-BE49-F238E27FC236}">
                <a16:creationId xmlns:a16="http://schemas.microsoft.com/office/drawing/2014/main" id="{CCC1651F-43EC-6CF5-FB61-CAFBFBF569F4}"/>
              </a:ext>
            </a:extLst>
          </p:cNvPr>
          <p:cNvCxnSpPr>
            <a:cxnSpLocks/>
          </p:cNvCxnSpPr>
          <p:nvPr/>
        </p:nvCxnSpPr>
        <p:spPr>
          <a:xfrm flipH="1">
            <a:off x="4572000" y="605594"/>
            <a:ext cx="762000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4F50FAE0-2F23-A9D6-9495-7686041ADF28}"/>
              </a:ext>
            </a:extLst>
          </p:cNvPr>
          <p:cNvSpPr txBox="1"/>
          <p:nvPr/>
        </p:nvSpPr>
        <p:spPr>
          <a:xfrm>
            <a:off x="5681098" y="1707401"/>
            <a:ext cx="3696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distribuerade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installeras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främst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för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egenanvändning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Konkurrerar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med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elhandlarens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elförsäljning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Subvensioneras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F15398E-45AF-90B8-897C-C20472660214}"/>
              </a:ext>
            </a:extLst>
          </p:cNvPr>
          <p:cNvSpPr txBox="1"/>
          <p:nvPr/>
        </p:nvSpPr>
        <p:spPr>
          <a:xfrm>
            <a:off x="5681098" y="1304959"/>
            <a:ext cx="41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Småskaligt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distribuerad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solkraft</a:t>
            </a:r>
            <a:endParaRPr lang="ko-KR" altLang="en-US" sz="1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545583C5-B3F5-A95D-39F1-DAE0F7F0B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B594A70-8BAE-19B4-EE84-A19C3204C0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" r="35565" b="-90"/>
          <a:stretch/>
        </p:blipFill>
        <p:spPr>
          <a:xfrm>
            <a:off x="571092" y="2687555"/>
            <a:ext cx="3373201" cy="3373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0A4761C2-94A7-A9DD-5CD6-9120C1364303}"/>
              </a:ext>
            </a:extLst>
          </p:cNvPr>
          <p:cNvSpPr txBox="1"/>
          <p:nvPr/>
        </p:nvSpPr>
        <p:spPr>
          <a:xfrm>
            <a:off x="495300" y="1703869"/>
            <a:ext cx="500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centraliserade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installeras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för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konventionell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elproduktion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konkurrerar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med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kraftslag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säljas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elmarknaden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eller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med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direktkontrakt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till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kund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(PPA)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B2B1730-ACAF-6A47-19F1-46557CBD622C}"/>
              </a:ext>
            </a:extLst>
          </p:cNvPr>
          <p:cNvSpPr txBox="1"/>
          <p:nvPr/>
        </p:nvSpPr>
        <p:spPr>
          <a:xfrm>
            <a:off x="495300" y="1304959"/>
            <a:ext cx="41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Storskaligt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centraliserad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solkraft</a:t>
            </a:r>
            <a:endParaRPr lang="ko-KR" altLang="en-US" sz="1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0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466E1D0E-D658-454F-2745-E5E896BB8C99}"/>
              </a:ext>
            </a:extLst>
          </p:cNvPr>
          <p:cNvGrpSpPr/>
          <p:nvPr/>
        </p:nvGrpSpPr>
        <p:grpSpPr>
          <a:xfrm>
            <a:off x="495300" y="1223679"/>
            <a:ext cx="4180268" cy="4755796"/>
            <a:chOff x="5447418" y="1304959"/>
            <a:chExt cx="4180268" cy="475579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4CEF5A30-D7A8-7D3F-39C2-20C23CCE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4947" y="2687555"/>
              <a:ext cx="3373200" cy="3373200"/>
            </a:xfrm>
            <a:prstGeom prst="rect">
              <a:avLst/>
            </a:prstGeom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4F50FAE0-2F23-A9D6-9495-7686041ADF28}"/>
                </a:ext>
              </a:extLst>
            </p:cNvPr>
            <p:cNvSpPr txBox="1"/>
            <p:nvPr/>
          </p:nvSpPr>
          <p:spPr>
            <a:xfrm>
              <a:off x="5447418" y="1707401"/>
              <a:ext cx="36965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distribuerade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installeras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främst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för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Konkurrerar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med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elhandlarens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elförsäljning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Subvensioneras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BF15398E-45AF-90B8-897C-C20472660214}"/>
                </a:ext>
              </a:extLst>
            </p:cNvPr>
            <p:cNvSpPr txBox="1"/>
            <p:nvPr/>
          </p:nvSpPr>
          <p:spPr>
            <a:xfrm>
              <a:off x="5447418" y="1304959"/>
              <a:ext cx="418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Småskaligt</a:t>
              </a: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</a:t>
              </a:r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8EEF34C3-2037-E72C-2728-96D135B16274}"/>
              </a:ext>
            </a:extLst>
          </p:cNvPr>
          <p:cNvSpPr txBox="1"/>
          <p:nvPr/>
        </p:nvSpPr>
        <p:spPr>
          <a:xfrm>
            <a:off x="495300" y="385959"/>
            <a:ext cx="53469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EGENANVÄNDNING</a:t>
            </a:r>
          </a:p>
        </p:txBody>
      </p:sp>
      <p:cxnSp>
        <p:nvCxnSpPr>
          <p:cNvPr id="4" name="Straight Connector 154">
            <a:extLst>
              <a:ext uri="{FF2B5EF4-FFF2-40B4-BE49-F238E27FC236}">
                <a16:creationId xmlns:a16="http://schemas.microsoft.com/office/drawing/2014/main" id="{C51BE12A-8D7F-CBD7-1DE3-39E9F6E1D168}"/>
              </a:ext>
            </a:extLst>
          </p:cNvPr>
          <p:cNvCxnSpPr>
            <a:cxnSpLocks/>
          </p:cNvCxnSpPr>
          <p:nvPr/>
        </p:nvCxnSpPr>
        <p:spPr>
          <a:xfrm flipH="1">
            <a:off x="5731727" y="605594"/>
            <a:ext cx="646027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659FDC7-85E8-F22C-62A3-BC9D1DCA5A6E}"/>
              </a:ext>
            </a:extLst>
          </p:cNvPr>
          <p:cNvGrpSpPr/>
          <p:nvPr/>
        </p:nvGrpSpPr>
        <p:grpSpPr>
          <a:xfrm>
            <a:off x="4191882" y="1223679"/>
            <a:ext cx="5241586" cy="4755796"/>
            <a:chOff x="5447417" y="1304959"/>
            <a:chExt cx="5241586" cy="4755796"/>
          </a:xfrm>
        </p:grpSpPr>
        <p:pic>
          <p:nvPicPr>
            <p:cNvPr id="19" name="Picture 2" descr="Energy from sun viable source of green power | The Straits Times">
              <a:extLst>
                <a:ext uri="{FF2B5EF4-FFF2-40B4-BE49-F238E27FC236}">
                  <a16:creationId xmlns:a16="http://schemas.microsoft.com/office/drawing/2014/main" id="{D9854A46-1B10-4082-4819-B959A6FF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96" y="2631345"/>
              <a:ext cx="5147107" cy="3429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9EAE1F79-1BFC-85BE-BBE8-FA72B4A3B451}"/>
                </a:ext>
              </a:extLst>
            </p:cNvPr>
            <p:cNvSpPr txBox="1"/>
            <p:nvPr/>
          </p:nvSpPr>
          <p:spPr>
            <a:xfrm>
              <a:off x="5447417" y="1707401"/>
              <a:ext cx="51742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prosumenter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konsumenter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el. Det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användare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huskropp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ske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mellan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hus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fastigheter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8242D065-6AF8-7598-1C7C-74D8DCCB5C2A}"/>
                </a:ext>
              </a:extLst>
            </p:cNvPr>
            <p:cNvSpPr txBox="1"/>
            <p:nvPr/>
          </p:nvSpPr>
          <p:spPr>
            <a:xfrm>
              <a:off x="5447418" y="1304959"/>
              <a:ext cx="418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Kollektiv</a:t>
              </a: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Bildobjekt 25" descr="En bild som visar text&#10;&#10;Automatiskt genererad beskrivning">
            <a:extLst>
              <a:ext uri="{FF2B5EF4-FFF2-40B4-BE49-F238E27FC236}">
                <a16:creationId xmlns:a16="http://schemas.microsoft.com/office/drawing/2014/main" id="{114AA57A-B157-D146-38E7-68C4C3D0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0964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EF5A30-D7A8-7D3F-39C2-20C23CCE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47" y="2687555"/>
            <a:ext cx="3373200" cy="3373200"/>
          </a:xfrm>
          <a:prstGeom prst="rect">
            <a:avLst/>
          </a:prstGeom>
        </p:spPr>
      </p:pic>
      <p:sp>
        <p:nvSpPr>
          <p:cNvPr id="2" name="TextBox 81">
            <a:extLst>
              <a:ext uri="{FF2B5EF4-FFF2-40B4-BE49-F238E27FC236}">
                <a16:creationId xmlns:a16="http://schemas.microsoft.com/office/drawing/2014/main" id="{8EEF34C3-2037-E72C-2728-96D135B16274}"/>
              </a:ext>
            </a:extLst>
          </p:cNvPr>
          <p:cNvSpPr txBox="1"/>
          <p:nvPr/>
        </p:nvSpPr>
        <p:spPr>
          <a:xfrm>
            <a:off x="495300" y="385959"/>
            <a:ext cx="53469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KOLLEKTIV EGENANVÄNDNING</a:t>
            </a:r>
          </a:p>
        </p:txBody>
      </p:sp>
      <p:cxnSp>
        <p:nvCxnSpPr>
          <p:cNvPr id="4" name="Straight Connector 154">
            <a:extLst>
              <a:ext uri="{FF2B5EF4-FFF2-40B4-BE49-F238E27FC236}">
                <a16:creationId xmlns:a16="http://schemas.microsoft.com/office/drawing/2014/main" id="{C51BE12A-8D7F-CBD7-1DE3-39E9F6E1D168}"/>
              </a:ext>
            </a:extLst>
          </p:cNvPr>
          <p:cNvCxnSpPr>
            <a:cxnSpLocks/>
          </p:cNvCxnSpPr>
          <p:nvPr/>
        </p:nvCxnSpPr>
        <p:spPr>
          <a:xfrm flipH="1">
            <a:off x="5731727" y="605594"/>
            <a:ext cx="646027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659FDC7-85E8-F22C-62A3-BC9D1DCA5A6E}"/>
              </a:ext>
            </a:extLst>
          </p:cNvPr>
          <p:cNvGrpSpPr/>
          <p:nvPr/>
        </p:nvGrpSpPr>
        <p:grpSpPr>
          <a:xfrm>
            <a:off x="4220785" y="1304959"/>
            <a:ext cx="5236315" cy="4755796"/>
            <a:chOff x="5447418" y="1304959"/>
            <a:chExt cx="5236315" cy="4755796"/>
          </a:xfrm>
        </p:grpSpPr>
        <p:pic>
          <p:nvPicPr>
            <p:cNvPr id="19" name="Picture 2" descr="Energy from sun viable source of green power | The Straits Times">
              <a:extLst>
                <a:ext uri="{FF2B5EF4-FFF2-40B4-BE49-F238E27FC236}">
                  <a16:creationId xmlns:a16="http://schemas.microsoft.com/office/drawing/2014/main" id="{D9854A46-1B10-4082-4819-B959A6FF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626" y="2631345"/>
              <a:ext cx="5147107" cy="3429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9EAE1F79-1BFC-85BE-BBE8-FA72B4A3B451}"/>
                </a:ext>
              </a:extLst>
            </p:cNvPr>
            <p:cNvSpPr txBox="1"/>
            <p:nvPr/>
          </p:nvSpPr>
          <p:spPr>
            <a:xfrm>
              <a:off x="5447418" y="1707401"/>
              <a:ext cx="44456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prosumenter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konsumenter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el. Det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användare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huskropp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ske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mellan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hus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fastigheter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8242D065-6AF8-7598-1C7C-74D8DCCB5C2A}"/>
                </a:ext>
              </a:extLst>
            </p:cNvPr>
            <p:cNvSpPr txBox="1"/>
            <p:nvPr/>
          </p:nvSpPr>
          <p:spPr>
            <a:xfrm>
              <a:off x="5447418" y="1304959"/>
              <a:ext cx="418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Kollektiv</a:t>
              </a: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0978574C-4BBE-9F8F-0CF3-D8413784DF17}"/>
              </a:ext>
            </a:extLst>
          </p:cNvPr>
          <p:cNvGrpSpPr/>
          <p:nvPr/>
        </p:nvGrpSpPr>
        <p:grpSpPr>
          <a:xfrm>
            <a:off x="429553" y="955833"/>
            <a:ext cx="4202571" cy="1687782"/>
            <a:chOff x="5023671" y="-3902927"/>
            <a:chExt cx="4202571" cy="1687782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A6AE5375-9B72-FFDF-4420-3F6BE5506A4D}"/>
                </a:ext>
              </a:extLst>
            </p:cNvPr>
            <p:cNvSpPr/>
            <p:nvPr/>
          </p:nvSpPr>
          <p:spPr>
            <a:xfrm>
              <a:off x="5023671" y="-3902927"/>
              <a:ext cx="3791231" cy="1675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D60CE337-ECEF-423F-2DB3-1235941CAD4D}"/>
                </a:ext>
              </a:extLst>
            </p:cNvPr>
            <p:cNvSpPr txBox="1"/>
            <p:nvPr/>
          </p:nvSpPr>
          <p:spPr>
            <a:xfrm>
              <a:off x="5045974" y="-3169252"/>
              <a:ext cx="3696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Även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villasystem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marksystem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användas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för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kollektiv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delning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av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geografisk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begränsning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variera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A2E288D2-3751-1F30-DCC8-CA93F7EDB628}"/>
                </a:ext>
              </a:extLst>
            </p:cNvPr>
            <p:cNvSpPr txBox="1"/>
            <p:nvPr/>
          </p:nvSpPr>
          <p:spPr>
            <a:xfrm>
              <a:off x="5045974" y="-3571694"/>
              <a:ext cx="418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Kollektiv</a:t>
              </a:r>
              <a:r>
                <a:rPr lang="en-US" altLang="ko-KR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b="1" dirty="0" err="1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egenanvändning</a:t>
              </a:r>
              <a:endParaRPr lang="ko-KR" altLang="en-U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Bildobjekt 25" descr="En bild som visar text&#10;&#10;Automatiskt genererad beskrivning">
            <a:extLst>
              <a:ext uri="{FF2B5EF4-FFF2-40B4-BE49-F238E27FC236}">
                <a16:creationId xmlns:a16="http://schemas.microsoft.com/office/drawing/2014/main" id="{114AA57A-B157-D146-38E7-68C4C3D0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84BA748-1B9B-9E28-069C-F9953D42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724955"/>
            <a:ext cx="3373200" cy="33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B2B84C60-FCB7-60CB-EF9F-5E493C88F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E63D1E5-CCED-C087-D474-2C5BD9125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4"/>
          <a:stretch/>
        </p:blipFill>
        <p:spPr>
          <a:xfrm>
            <a:off x="472766" y="2087833"/>
            <a:ext cx="5210295" cy="3353962"/>
          </a:xfrm>
          <a:prstGeom prst="rect">
            <a:avLst/>
          </a:prstGeom>
        </p:spPr>
      </p:pic>
      <p:sp>
        <p:nvSpPr>
          <p:cNvPr id="8" name="TextBox 81">
            <a:extLst>
              <a:ext uri="{FF2B5EF4-FFF2-40B4-BE49-F238E27FC236}">
                <a16:creationId xmlns:a16="http://schemas.microsoft.com/office/drawing/2014/main" id="{D0968456-149F-1FD4-187B-BD6F2976C8F3}"/>
              </a:ext>
            </a:extLst>
          </p:cNvPr>
          <p:cNvSpPr txBox="1"/>
          <p:nvPr/>
        </p:nvSpPr>
        <p:spPr>
          <a:xfrm>
            <a:off x="495300" y="385959"/>
            <a:ext cx="53469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Energidelning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idag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154">
            <a:extLst>
              <a:ext uri="{FF2B5EF4-FFF2-40B4-BE49-F238E27FC236}">
                <a16:creationId xmlns:a16="http://schemas.microsoft.com/office/drawing/2014/main" id="{D0FDA5B9-F4AC-C820-DCA9-BCB2737F1B12}"/>
              </a:ext>
            </a:extLst>
          </p:cNvPr>
          <p:cNvCxnSpPr>
            <a:cxnSpLocks/>
          </p:cNvCxnSpPr>
          <p:nvPr/>
        </p:nvCxnSpPr>
        <p:spPr>
          <a:xfrm flipH="1">
            <a:off x="5263376" y="605594"/>
            <a:ext cx="69286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>
            <a:extLst>
              <a:ext uri="{FF2B5EF4-FFF2-40B4-BE49-F238E27FC236}">
                <a16:creationId xmlns:a16="http://schemas.microsoft.com/office/drawing/2014/main" id="{DF2F04A1-11F7-8544-5A76-C4F47B26CB5F}"/>
              </a:ext>
            </a:extLst>
          </p:cNvPr>
          <p:cNvSpPr txBox="1"/>
          <p:nvPr/>
        </p:nvSpPr>
        <p:spPr>
          <a:xfrm>
            <a:off x="649049" y="1509135"/>
            <a:ext cx="29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Tillåtet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sedan 1 </a:t>
            </a:r>
            <a:r>
              <a:rPr lang="en-US" altLang="ko-KR" sz="1400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2022</a:t>
            </a:r>
            <a:endParaRPr lang="ko-KR" altLang="en-US" sz="105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1FA051-9DB4-D604-B851-F06F35FF3124}"/>
              </a:ext>
            </a:extLst>
          </p:cNvPr>
          <p:cNvSpPr txBox="1"/>
          <p:nvPr/>
        </p:nvSpPr>
        <p:spPr>
          <a:xfrm>
            <a:off x="3441249" y="1509134"/>
            <a:ext cx="2241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Modell </a:t>
            </a:r>
            <a:r>
              <a:rPr lang="en-US" altLang="ko-KR" sz="1400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finns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b="1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Sverige</a:t>
            </a:r>
            <a:endParaRPr lang="ko-KR" altLang="en-US" sz="105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0E84796-0B8B-3CF3-4A44-A2D3DEE91084}"/>
              </a:ext>
            </a:extLst>
          </p:cNvPr>
          <p:cNvSpPr txBox="1"/>
          <p:nvPr/>
        </p:nvSpPr>
        <p:spPr>
          <a:xfrm>
            <a:off x="6096000" y="1663022"/>
            <a:ext cx="5962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Fysisk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tillåten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men det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krävs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stök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för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nyttja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virtuellt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nät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efterliknar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fysiskt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nät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Delningen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sker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genom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avräkning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smarta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elmätare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Virtuell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kräver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inga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fysiska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ingrepp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infrastrukturen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Reducerad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nätavgift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>
            <a:extLst>
              <a:ext uri="{FF2B5EF4-FFF2-40B4-BE49-F238E27FC236}">
                <a16:creationId xmlns:a16="http://schemas.microsoft.com/office/drawing/2014/main" id="{F7DE1551-6825-06F7-A165-979CF910CCB1}"/>
              </a:ext>
            </a:extLst>
          </p:cNvPr>
          <p:cNvGrpSpPr/>
          <p:nvPr/>
        </p:nvGrpSpPr>
        <p:grpSpPr>
          <a:xfrm>
            <a:off x="0" y="-13826"/>
            <a:ext cx="12234864" cy="6871826"/>
            <a:chOff x="0" y="-13826"/>
            <a:chExt cx="12234864" cy="6871826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A28C6BBB-FE9B-9454-8A12-2CF243ABE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" b="76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813F2CB2-BCDD-ABB2-CC53-F6D7C499C8FC}"/>
                </a:ext>
              </a:extLst>
            </p:cNvPr>
            <p:cNvSpPr/>
            <p:nvPr/>
          </p:nvSpPr>
          <p:spPr>
            <a:xfrm>
              <a:off x="0" y="-13826"/>
              <a:ext cx="12234864" cy="68580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/>
              </a:r>
              <a:br>
                <a:rPr lang="sv-SE" dirty="0"/>
              </a:br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10916404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278578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743856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E4A81-D933-4F53-9CFE-8F5DA4D5EF3F}"/>
              </a:ext>
            </a:extLst>
          </p:cNvPr>
          <p:cNvGrpSpPr/>
          <p:nvPr/>
        </p:nvGrpSpPr>
        <p:grpSpPr>
          <a:xfrm>
            <a:off x="82619" y="1824499"/>
            <a:ext cx="4658181" cy="678692"/>
            <a:chOff x="464545" y="3361027"/>
            <a:chExt cx="2381504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15D66-918F-4327-8E06-3E973D924859}"/>
                </a:ext>
              </a:extLst>
            </p:cNvPr>
            <p:cNvSpPr txBox="1"/>
            <p:nvPr/>
          </p:nvSpPr>
          <p:spPr>
            <a:xfrm>
              <a:off x="464545" y="3578054"/>
              <a:ext cx="238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jämförelse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med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delning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mikronät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Dessutom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stannar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drift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användardata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hos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elnätsägaren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kunskapen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drifta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nät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A4C98-2468-4173-BB18-0931DB749172}"/>
                </a:ext>
              </a:extLst>
            </p:cNvPr>
            <p:cNvSpPr txBox="1"/>
            <p:nvPr/>
          </p:nvSpPr>
          <p:spPr>
            <a:xfrm>
              <a:off x="786391" y="33610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Samhällsekonomiskt</a:t>
              </a:r>
              <a:r>
                <a:rPr lang="en-US" altLang="ko-KR" sz="12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lönsamt</a:t>
              </a:r>
              <a:endParaRPr lang="ko-KR" altLang="en-US" sz="12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AA4AF6-24F7-4975-8AA3-75791AA353AE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27351-BBD8-4AE2-9ECB-D01A774D181C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D68FC-A463-41FE-BAFE-F5C98E86EB17}"/>
              </a:ext>
            </a:extLst>
          </p:cNvPr>
          <p:cNvGrpSpPr/>
          <p:nvPr/>
        </p:nvGrpSpPr>
        <p:grpSpPr>
          <a:xfrm>
            <a:off x="496617" y="2711742"/>
            <a:ext cx="4832144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7EFF8-F077-425F-B9DE-FE1A914832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Energidelning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gemensamt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ägande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möjliggör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saminvestering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geografisk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teknisk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optimering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av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energiresurser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9131B-DC5E-4F02-9CC0-522DE8471B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Ekonomisk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skalbarhet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teknisk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optimering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6EE7C-C167-47BC-8DC5-EA426863A495}"/>
              </a:ext>
            </a:extLst>
          </p:cNvPr>
          <p:cNvGrpSpPr/>
          <p:nvPr/>
        </p:nvGrpSpPr>
        <p:grpSpPr>
          <a:xfrm>
            <a:off x="792267" y="3575763"/>
            <a:ext cx="5186751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96E0C-E19A-40A4-A015-214C914F2F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Energigemenskaper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aktivt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deltagande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av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kunder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på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elmarknaden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stärker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individens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egenbestämmande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tillgängliggör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systemtjänster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5959A-5C30-4413-A77C-D15F526469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Uppfyller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EUs </a:t>
              </a:r>
              <a:r>
                <a:rPr lang="en-US" altLang="ko-KR" sz="1200" b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direktiv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framtidsbild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94B116-A31F-4EAC-A158-AD1549FF568D}"/>
              </a:ext>
            </a:extLst>
          </p:cNvPr>
          <p:cNvGrpSpPr/>
          <p:nvPr/>
        </p:nvGrpSpPr>
        <p:grpSpPr>
          <a:xfrm>
            <a:off x="161925" y="4450159"/>
            <a:ext cx="62695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255F2-D3CA-4317-B311-106331B787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Energidelning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uppmuntrar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till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efterfrågeflexibilitet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vilket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både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kollektiv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individuell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skala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skapar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nytta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elnätet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Olika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systemstorlekar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upphov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till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olika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nyttor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!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8F683-D43B-4B09-9F4D-E6EAF1B8F8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Flexibilitet</a:t>
              </a:r>
              <a:r>
                <a:rPr lang="en-US" altLang="ko-KR" sz="12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&amp; </a:t>
              </a:r>
              <a:r>
                <a:rPr lang="en-US" altLang="ko-KR" sz="1200" b="1" dirty="0" err="1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lokal</a:t>
              </a:r>
              <a:r>
                <a:rPr lang="en-US" altLang="ko-KR" sz="12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användning</a:t>
              </a:r>
              <a:endParaRPr lang="ko-KR" altLang="en-US" sz="1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9BD641-C823-44EF-ACA9-47D81B736129}"/>
              </a:ext>
            </a:extLst>
          </p:cNvPr>
          <p:cNvGrpSpPr/>
          <p:nvPr/>
        </p:nvGrpSpPr>
        <p:grpSpPr>
          <a:xfrm>
            <a:off x="1919077" y="5387246"/>
            <a:ext cx="5320016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13074-254D-4A42-84E2-0F0106A20A5F}"/>
                </a:ext>
              </a:extLst>
            </p:cNvPr>
            <p:cNvSpPr txBox="1"/>
            <p:nvPr/>
          </p:nvSpPr>
          <p:spPr>
            <a:xfrm>
              <a:off x="986259" y="3579862"/>
              <a:ext cx="1877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Virtuell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delning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tillgängliggör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solelen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till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större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del av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befolkningen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tidigare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kunnat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delta I </a:t>
              </a:r>
              <a:r>
                <a:rPr lang="en-US" altLang="ko-KR" sz="12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energiprosumtion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15578D-98F1-4A30-9837-5435BC48AA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Öppnar</a:t>
              </a:r>
              <a:r>
                <a:rPr lang="en-US" altLang="ko-KR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upp</a:t>
              </a:r>
              <a:r>
                <a:rPr lang="en-US" altLang="ko-KR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för </a:t>
              </a:r>
              <a:r>
                <a:rPr lang="en-US" altLang="ko-KR" sz="1200" b="1" dirty="0" err="1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nya</a:t>
              </a:r>
              <a:r>
                <a:rPr lang="en-US" altLang="ko-KR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prosumenter</a:t>
              </a:r>
              <a:endParaRPr lang="ko-KR" altLang="en-US" sz="1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213CD82F-E6F5-4773-9580-FB5B59656E65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C78B82-4174-486E-8290-5E8F2966C0CA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1E4ED8E-D9D0-4452-9338-831E86B918EF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33BB51-E518-402D-9E95-37968B9C9E11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Bildobjekt 35" descr="En bild som visar text&#10;&#10;Automatiskt genererad beskrivning">
            <a:extLst>
              <a:ext uri="{FF2B5EF4-FFF2-40B4-BE49-F238E27FC236}">
                <a16:creationId xmlns:a16="http://schemas.microsoft.com/office/drawing/2014/main" id="{FB457D80-F1CF-F07C-6CB6-DAD110BEB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16" y="135998"/>
            <a:ext cx="1839917" cy="532182"/>
          </a:xfrm>
          <a:prstGeom prst="rect">
            <a:avLst/>
          </a:prstGeom>
        </p:spPr>
      </p:pic>
      <p:sp>
        <p:nvSpPr>
          <p:cNvPr id="37" name="TextBox 81">
            <a:extLst>
              <a:ext uri="{FF2B5EF4-FFF2-40B4-BE49-F238E27FC236}">
                <a16:creationId xmlns:a16="http://schemas.microsoft.com/office/drawing/2014/main" id="{613465F5-F82D-E43F-4EFB-9B724A4EE0FB}"/>
              </a:ext>
            </a:extLst>
          </p:cNvPr>
          <p:cNvSpPr txBox="1"/>
          <p:nvPr/>
        </p:nvSpPr>
        <p:spPr>
          <a:xfrm>
            <a:off x="495300" y="385959"/>
            <a:ext cx="53469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Vilken är nyttan?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karta&#10;&#10;Automatiskt genererad beskrivning">
            <a:extLst>
              <a:ext uri="{FF2B5EF4-FFF2-40B4-BE49-F238E27FC236}">
                <a16:creationId xmlns:a16="http://schemas.microsoft.com/office/drawing/2014/main" id="{E9B92B2F-B723-26ED-1350-1B8451C6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59" y="1190631"/>
            <a:ext cx="5309536" cy="4476737"/>
          </a:xfrm>
          <a:prstGeom prst="rect">
            <a:avLst/>
          </a:prstGeom>
        </p:spPr>
      </p:pic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5979995" y="773174"/>
            <a:ext cx="4762500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Rapportens</a:t>
            </a:r>
            <a:r>
              <a:rPr lang="en-US" altLang="ko-KR" sz="3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32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huvudslutsatser</a:t>
            </a:r>
            <a:endParaRPr lang="ko-KR" altLang="en-US" sz="3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6857444" y="2417490"/>
            <a:ext cx="4848781" cy="923330"/>
            <a:chOff x="2551705" y="4283314"/>
            <a:chExt cx="305260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3052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1200" dirty="0">
                  <a:solidFill>
                    <a:srgbClr val="000000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Rapporter lyfter exempel på lagstiftning kring både energigemenskaper, andra lösare energidelningskollektiv och främjande lagstiftning för kontraktuella tjänster kring virtuell delning.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1. Sverige ligger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långt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efter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E9FB9715-A208-9F99-D53F-45E4C765051E}"/>
              </a:ext>
            </a:extLst>
          </p:cNvPr>
          <p:cNvSpPr txBox="1"/>
          <p:nvPr/>
        </p:nvSpPr>
        <p:spPr>
          <a:xfrm>
            <a:off x="104775" y="6325318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0" dirty="0" err="1">
                <a:effectLst/>
                <a:ea typeface="Calibri" panose="020F0502020204030204" pitchFamily="34" charset="0"/>
              </a:rPr>
              <a:t>Figurkälla</a:t>
            </a:r>
            <a:r>
              <a:rPr lang="en-US" sz="1000" kern="0" dirty="0">
                <a:effectLst/>
                <a:ea typeface="Calibri" panose="020F0502020204030204" pitchFamily="34" charset="0"/>
              </a:rPr>
              <a:t>: European federation of citizen energy cooperatives, “Enabling frameworks for Renewable Energy Communities - Report on good practices,” Brussels, 2022</a:t>
            </a:r>
            <a:endParaRPr lang="en-US" sz="1000" dirty="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84D43977-A6A3-CD74-0088-11CA8BFE138F}"/>
              </a:ext>
            </a:extLst>
          </p:cNvPr>
          <p:cNvGrpSpPr/>
          <p:nvPr/>
        </p:nvGrpSpPr>
        <p:grpSpPr>
          <a:xfrm>
            <a:off x="5855875" y="4686728"/>
            <a:ext cx="5665666" cy="1107996"/>
            <a:chOff x="2551706" y="4283314"/>
            <a:chExt cx="3052603" cy="1107996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AB90D366-89F4-DC63-F2D3-D79D50904FD4}"/>
                </a:ext>
              </a:extLst>
            </p:cNvPr>
            <p:cNvSpPr txBox="1"/>
            <p:nvPr/>
          </p:nvSpPr>
          <p:spPr>
            <a:xfrm>
              <a:off x="2551706" y="4560313"/>
              <a:ext cx="3052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1200" dirty="0">
                  <a:solidFill>
                    <a:srgbClr val="000000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Vi har ingen fungerande incitamentsmodell för kollektiv egenanvändning och delning i Sverige. Debitering och beskattning av den virtuellt överförda elen behöver ses över. Rapporten lyfter energibeskattning och reducerade nätavgifter som viktiga poster att se över.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20C39153-7B7D-1A4E-F3D4-7BACC738B031}"/>
                </a:ext>
              </a:extLst>
            </p:cNvPr>
            <p:cNvSpPr txBox="1"/>
            <p:nvPr/>
          </p:nvSpPr>
          <p:spPr>
            <a:xfrm>
              <a:off x="2556837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3. En </a:t>
              </a:r>
              <a:r>
                <a:rPr lang="en-US" altLang="ko-KR" sz="1400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incitamentmodell</a:t>
              </a:r>
              <a:r>
                <a:rPr lang="en-US" altLang="ko-KR" sz="1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altLang="ko-KR" sz="1400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behövs</a:t>
              </a:r>
              <a:r>
                <a:rPr lang="en-US" altLang="ko-KR" sz="1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!</a:t>
              </a:r>
              <a:endParaRPr lang="ko-KR" alt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276D1A70-FAF8-C7C4-03DF-99771941F6FF}"/>
              </a:ext>
            </a:extLst>
          </p:cNvPr>
          <p:cNvGrpSpPr/>
          <p:nvPr/>
        </p:nvGrpSpPr>
        <p:grpSpPr>
          <a:xfrm>
            <a:off x="6364407" y="3460031"/>
            <a:ext cx="5665668" cy="1107996"/>
            <a:chOff x="2551705" y="4283314"/>
            <a:chExt cx="3052604" cy="1107996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C30A3E95-9C32-E967-784E-C2943F62B9D6}"/>
                </a:ext>
              </a:extLst>
            </p:cNvPr>
            <p:cNvSpPr txBox="1"/>
            <p:nvPr/>
          </p:nvSpPr>
          <p:spPr>
            <a:xfrm>
              <a:off x="2551706" y="4560313"/>
              <a:ext cx="3052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1200" dirty="0">
                  <a:solidFill>
                    <a:srgbClr val="000000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Avräkningen sker med hjälp av att läsa av förbrukning och produktion i smarta elmätare. I andra länder är elnätsägarna </a:t>
              </a:r>
              <a:r>
                <a:rPr lang="sv-SE" altLang="ko-KR" sz="1200" dirty="0" err="1">
                  <a:solidFill>
                    <a:srgbClr val="000000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facilitatorer</a:t>
              </a:r>
              <a:r>
                <a:rPr lang="sv-SE" altLang="ko-KR" sz="1200" dirty="0">
                  <a:solidFill>
                    <a:srgbClr val="000000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 i processen att skapa grupperna. Tidsdifferentierade effekttariffer lyfts som ett sätt att uppmuntra flexibilitet för gemenskaperna eller individerna.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763A8391-BC70-7A2C-402E-328CAC156EF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2.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Nätägarna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behöver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ha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aktiv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Segoe UI" panose="020B0502040204020203" pitchFamily="34" charset="0"/>
                </a:rPr>
                <a:t> roll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pic>
        <p:nvPicPr>
          <p:cNvPr id="24" name="Bildobjekt 23" descr="En bild som visar text&#10;&#10;Automatiskt genererad beskrivning">
            <a:extLst>
              <a:ext uri="{FF2B5EF4-FFF2-40B4-BE49-F238E27FC236}">
                <a16:creationId xmlns:a16="http://schemas.microsoft.com/office/drawing/2014/main" id="{31DB384F-8F92-DAA1-3D6B-2B28740FA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8A147CA-6E12-77D4-B978-DE3C43976DE2}"/>
              </a:ext>
            </a:extLst>
          </p:cNvPr>
          <p:cNvGrpSpPr/>
          <p:nvPr/>
        </p:nvGrpSpPr>
        <p:grpSpPr>
          <a:xfrm>
            <a:off x="0" y="-51926"/>
            <a:ext cx="12234864" cy="6871826"/>
            <a:chOff x="0" y="-13826"/>
            <a:chExt cx="12234864" cy="687182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B40D72D-2B32-F540-119D-CC435868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" b="76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646A04C-E050-5BE2-E9A9-6E881F645856}"/>
                </a:ext>
              </a:extLst>
            </p:cNvPr>
            <p:cNvSpPr/>
            <p:nvPr/>
          </p:nvSpPr>
          <p:spPr>
            <a:xfrm>
              <a:off x="0" y="-13826"/>
              <a:ext cx="12234864" cy="685800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/>
              </a:r>
              <a:br>
                <a:rPr lang="sv-SE" dirty="0"/>
              </a:b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6257926" y="-65752"/>
            <a:ext cx="5934074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338888" y="2371945"/>
            <a:ext cx="569595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Tack!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496050" y="3193347"/>
            <a:ext cx="5772149" cy="18162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Ta del av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rapporten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genom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Energicentrum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Gotlands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hemsida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genom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programpunkten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eller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genom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att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kontakta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mig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endParaRPr lang="en-US" altLang="ko-KR" sz="1867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Amelia Oller Westerberg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amelia@becquerelsweden.se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009A45-8440-18AE-F7BC-A028022FE8CC}"/>
              </a:ext>
            </a:extLst>
          </p:cNvPr>
          <p:cNvSpPr/>
          <p:nvPr/>
        </p:nvSpPr>
        <p:spPr>
          <a:xfrm>
            <a:off x="9786943" y="5963017"/>
            <a:ext cx="2447921" cy="756018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12BB7E7-E5A8-2D9E-0A09-A0457951F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4" y="6098155"/>
            <a:ext cx="1839917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331EBA0695341824012B8156EC763" ma:contentTypeVersion="6" ma:contentTypeDescription="Create a new document." ma:contentTypeScope="" ma:versionID="59d82d3c2957eb2c29d1a56c7cad5470">
  <xsd:schema xmlns:xsd="http://www.w3.org/2001/XMLSchema" xmlns:xs="http://www.w3.org/2001/XMLSchema" xmlns:p="http://schemas.microsoft.com/office/2006/metadata/properties" xmlns:ns2="e2f67baf-ce8e-44ab-8e88-b57b90aa13de" targetNamespace="http://schemas.microsoft.com/office/2006/metadata/properties" ma:root="true" ma:fieldsID="20b5afdd6aa94f0f93238f4c3442acac" ns2:_="">
    <xsd:import namespace="e2f67baf-ce8e-44ab-8e88-b57b90aa1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67baf-ce8e-44ab-8e88-b57b90aa1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9BC8EE-1E62-4BC4-A2C4-5D06EEA6F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EE3B1-A5B5-4096-AB90-90098EAED2AB}">
  <ds:schemaRefs>
    <ds:schemaRef ds:uri="e2f67baf-ce8e-44ab-8e88-b57b90aa13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579716-9E5F-41E4-B480-7CE11C1D1464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2f67baf-ce8e-44ab-8e88-b57b90aa13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9658</TotalTime>
  <Words>567</Words>
  <Application>Microsoft Office PowerPoint</Application>
  <PresentationFormat>Bredbild</PresentationFormat>
  <Paragraphs>80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UI</vt:lpstr>
      <vt:lpstr>Segoe UI Semibold</vt:lpstr>
      <vt:lpstr>Segoe UI Semilight</vt:lpstr>
      <vt:lpstr>Times New Roman</vt:lpstr>
      <vt:lpstr>Wingdings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stphn</dc:creator>
  <cp:lastModifiedBy>Magnus Jennerholm</cp:lastModifiedBy>
  <cp:revision>39</cp:revision>
  <dcterms:created xsi:type="dcterms:W3CDTF">2018-03-22T09:19:31Z</dcterms:created>
  <dcterms:modified xsi:type="dcterms:W3CDTF">2023-08-29T05:36:58Z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0x010100B98331EBA0695341824012B8156EC763</vt:lpwstr>
  </property>
</Properties>
</file>