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2"/>
  </p:notesMasterIdLst>
  <p:sldIdLst>
    <p:sldId id="274" r:id="rId2"/>
    <p:sldId id="260" r:id="rId3"/>
    <p:sldId id="266" r:id="rId4"/>
    <p:sldId id="262" r:id="rId5"/>
    <p:sldId id="263" r:id="rId6"/>
    <p:sldId id="275" r:id="rId7"/>
    <p:sldId id="269" r:id="rId8"/>
    <p:sldId id="265" r:id="rId9"/>
    <p:sldId id="273" r:id="rId10"/>
    <p:sldId id="276" r:id="rId11"/>
  </p:sldIdLst>
  <p:sldSz cx="9144000" cy="5143500" type="screen16x9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E08C"/>
    <a:srgbClr val="004B87"/>
    <a:srgbClr val="C6007E"/>
    <a:srgbClr val="009CDE"/>
    <a:srgbClr val="EE0000"/>
    <a:srgbClr val="830065"/>
    <a:srgbClr val="FFB81C"/>
    <a:srgbClr val="00B140"/>
    <a:srgbClr val="007864"/>
    <a:srgbClr val="FF6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6723" autoAdjust="0"/>
  </p:normalViewPr>
  <p:slideViewPr>
    <p:cSldViewPr showGuides="1">
      <p:cViewPr varScale="1">
        <p:scale>
          <a:sx n="78" d="100"/>
          <a:sy n="78" d="100"/>
        </p:scale>
        <p:origin x="67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21:37.970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1252 687 24575,'-6'-1'0,"-1"-1"0,1-1 0,-1 1 0,1-1 0,0 0 0,0-1 0,1 1 0,-8-6 0,-5-3 0,-34-21 0,1-3 0,-78-72 0,53 42 0,-197-146 0,267 208 0,0 1 0,-1 0 0,1 0 0,-1 0 0,0 1 0,0 0 0,0 0 0,0 1 0,0 0 0,-10-1 0,-78 4 0,40 1 0,24-2 0,1 1 0,-39 9 0,43-8 0,0 0 0,0-2 0,-52-4 0,77 3 0,0 0 0,0 0 0,0 0 0,0 0 0,-1 0 0,1-1 0,0 1 0,0 0 0,0 0 0,0-1 0,0 1 0,0-1 0,0 1 0,0-1 0,0 1 0,0-1 0,0 1 0,0-1 0,1 0 0,-1 0 0,0 1 0,0-1 0,1 0 0,-1 0 0,0 0 0,1 0 0,-1 0 0,1 0 0,-1 0 0,1 0 0,-1-2 0,1 0 0,0 0 0,1 1 0,-1-1 0,1 0 0,0 1 0,-1-1 0,1 0 0,1 1 0,-1-1 0,0 1 0,0-1 0,3-2 0,7-10 0,0 1 0,25-23 0,-29 30 0,0 0 0,-1 0 0,0 0 0,0-1 0,-1 1 0,7-14 0,-50 54 0,15-8 0,-35 45 0,53-62 0,0-1 0,0 1 0,0 0 0,1 1 0,0-1 0,1 1 0,0 0 0,0-1 0,1 1 0,0 0 0,0 13 0,2-20 0,0 0 0,1 0 0,-1-1 0,1 1 0,0 0 0,0-1 0,0 1 0,-1 0 0,2-1 0,-1 1 0,0-1 0,0 1 0,0-1 0,1 0 0,-1 1 0,0-1 0,1 0 0,-1 0 0,1 0 0,0 0 0,-1 0 0,1-1 0,0 1 0,0 0 0,2 0 0,59 16 0,-35-11 0,67 16 29,-67-17-378,0 2 1,-1 0-1,47 20 1,-63-21-6478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17:24.593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0 18 24575,'1'-1'0,"0"0"0,-1-1 0,1 1 0,0 0 0,0 0 0,0 0 0,0 0 0,0 1 0,0-1 0,0 0 0,0 0 0,0 1 0,0-1 0,0 0 0,1 1 0,-1-1 0,0 1 0,1-1 0,-1 1 0,0 0 0,0 0 0,1 0 0,-1-1 0,0 1 0,1 0 0,1 1 0,38-3 0,-13 4 0,1 0 0,-1 2 0,0 1 0,0 1 0,-1 1 0,0 2 0,44 19 0,-69-27 0,-1 0 0,1-1 0,-1 1 0,1 0 0,-1 0 0,1 0 0,-1 0 0,1 1 0,-1-1 0,0 0 0,0 0 0,0 1 0,0-1 0,0 1 0,0-1 0,0 1 0,0-1 0,0 1 0,-1 0 0,1-1 0,-1 1 0,1 0 0,-1 0 0,0-1 0,1 1 0,-1 0 0,0 0 0,0-1 0,-1 1 0,1 0 0,0 0 0,0-1 0,-1 1 0,1 0 0,-1 0 0,0-1 0,-1 4 0,-4 4 0,0 1 0,-1-1 0,0 0 0,-1 0 0,-9 9 0,-17 19 0,23-22 19,0-2-1,-1 1 1,-1-1-1,0-1 1,-16 12-1,-28 26-1494,46-38-5350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17:29.309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720 5924 24575,'-15'1'0,"1"-1"0,-1-1 0,1 0 0,-1 0 0,1-2 0,0 0 0,0-1 0,0 0 0,0-1 0,1 0 0,0-1 0,-24-15 0,-38-25 0,59 38 0,1-1 0,0 0 0,1-1 0,0-1 0,-23-22 0,12 5 0,0 4 0,2-2 0,1 0 0,1-1 0,2-2 0,0 0 0,-26-58 0,21 24 0,3-1 0,3 0 0,3-2 0,2 0 0,-5-106 0,10 36 0,-4-137 0,13 214 0,2 0 0,18-94 0,141-498 0,3 106 0,-46 157 0,133-400 0,-234 741 0,2 2 0,2 0 0,32-49 0,94-116 0,-49 74 0,131-144 0,-74 99 0,40-44 0,40-51 0,-196 218 0,34-68 0,3-6 0,-45 76-1365,-23 45-5461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17:32.212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1 175 24575,'8'0'0,"0"-1"0,-1 0 0,1 0 0,0-1 0,0 0 0,0 0 0,-1 0 0,1-1 0,-1-1 0,8-4 0,4-4 0,0-1 0,20-19 0,31-21 0,-47 32 0,-21 19 0,-1 1 0,1-1 0,0 0 0,-1 0 0,1 1 0,0 0 0,0-1 0,1 1 0,-1 0 0,4-2 0,-5 3 0,0 0 0,0 0 0,0 1 0,1-1 0,-1 0 0,0 1 0,0-1 0,0 1 0,0-1 0,0 1 0,0 0 0,0-1 0,0 1 0,0 0 0,0 0 0,0-1 0,0 1 0,0 0 0,-1 0 0,1 0 0,0 0 0,-1 0 0,1 0 0,-1 0 0,1 1 0,-1-1 0,1 1 0,13 27 0,18 59 0,7 14 0,-29-73-1365,-7-16-5461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21:42.851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1593 1394 24575,'-1'-11'0,"-1"1"0,0 0 0,0 1 0,-1-1 0,-1 0 0,1 1 0,-2 0 0,1 0 0,-10-14 0,-11-23 0,12 20 0,-1 1 0,-1 0 0,-1 1 0,-1 1 0,-1 1 0,-32-30 0,-141-110 0,65 59 0,-302-230 0,341 271 0,17 10 0,-125-68 0,173 106 0,0 0 0,1-1 0,-22-20 0,19 15 0,-42-27 0,-5-4 0,53 39 0,46 32 0,-20-15 0,-1 2 0,0-1 0,-1 1 0,1 0 0,-1 0 0,-1 0 0,1 1 0,-1 0 0,-1 0 0,0 0 0,0 1 0,0 0 0,4 17 0,-1 4-99,-4-21-27,-1 0-1,0 0 0,0 0 1,-1 0-1,0 0 1,-1 1-1,0-1 0,-1 0 1,-2 17-1,-1-14-6699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21:44.419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0 1 24575,'3'0'0,"4"0"0,4 0 0,3 0 0,2 0 0,2 0 0,0 0 0,1 0 0,0 0 0,2 0 0,2 0 0,-1 0 0,-1 0 0,-1 0 0,-1 0 0,0 0 0,-4 0-8191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30:20.861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1 9049 24575,'1'-9'0,"1"1"0,0-1 0,0 1 0,1 0 0,0-1 0,1 1 0,6-10 0,-4 5 0,235-409 0,-173 311 0,275-393 0,-134 208 0,60-117 0,239-497 0,41-32 0,-215 392 0,-49 76 0,123-191 0,34 44 0,-123 186 0,-265 352 0,-3-2 0,51-120 0,47-194 0,-67 154 0,42-135 0,-112 335 0,-1 0 0,-3 0 0,5-68 0,-13 95 0,0-1 0,-1 0 0,-1 1 0,0-1 0,-2 1 0,0 0 0,-1 0 0,-1 0 0,0 0 0,-2 1 0,-12-22 0,-62-114 0,-9-14 0,44 106 0,37 49 0,0 0 0,0-1 0,2 0 0,-13-21 0,-6-33 0,-27-104 0,50 158 0,4 12 0,0 0 0,0 1 0,0-1 0,0 0 0,-1 0 0,1 1 0,0-1 0,0 0 0,-1 1 0,1-1 0,0 1 0,-1-1 0,1 0 0,-1 1 0,1-1 0,0 1 0,-1-1 0,1 1 0,-1-1 0,0 1 0,1-1 0,-1 1 0,1 0 0,-1-1 0,-1 0 0,-9 13 0,-9 38 0,16-40 0,-23 68 0,16-43 0,-1 0 0,-2-1 0,-2-1 0,-38 62 0,34-65-1365,11-16-5461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30:21.950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0 1 24575,'15'1'0,"0"1"0,-1 1 0,1 1 0,-1 0 0,0 0 0,19 10 0,21 6 0,0-4-114,-14-6-136,0 3 0,-2 1 0,0 1-1,44 26 1,-71-34-6576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26:24.762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3013 5068 24575,'-15'-11'0,"-1"0"0,1-1 0,1 0 0,0-1 0,-15-20 0,25 29 0,-14-18 0,0-1 0,1-1 0,2 0 0,0-1 0,-14-37 0,-47-141 0,55 141 0,-80-287 0,-7-18 0,8 62 0,-11-27 0,59 177 0,22 61 0,-63-133 0,-21-12 0,-85-260 0,159 388 0,-101-197 0,30 63 0,27 53 0,74 173 0,-1 1 0,-1 0 0,0 1 0,-1 0 0,-1 1 0,0 1 0,-2 0 0,1 1 0,-22-14 0,-18-8 0,-96-48 0,-17-10 0,-3-34 0,90 64 0,-4-2 0,48 40 0,0-1 0,2-1 0,-54-58 0,57 55 0,-2 2 0,-48-32 0,46 35 0,1-1 0,-39-40 0,27 29-1365,37 30-5461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26:25.737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0 1 24575,'1'10'0,"0"-1"0,1 1 0,0-1 0,1 0 0,5 15 0,8 30 0,-7-5 0,-4-29-455,-2-1 0,2 36 0,-5-40-6371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26:27.033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1 37 24575,'92'-17'0,"4"13"0,111-7 0,-99 6-1365,-93 5-5461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14T09:17:21.665"/>
    </inkml:context>
    <inkml:brush xml:id="br0">
      <inkml:brushProperty name="width" value="0.05" units="cm"/>
      <inkml:brushProperty name="height" value="0.05" units="cm"/>
      <inkml:brushProperty name="color" value="#930B18"/>
    </inkml:brush>
  </inkml:definitions>
  <inkml:trace contextRef="#ctx0" brushRef="#br0">0 1646 24285,'5259'-1645'0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62A06-7E9B-40A4-84E6-0FDD82A58D89}" type="datetimeFigureOut">
              <a:rPr lang="sv-SE" smtClean="0"/>
              <a:t>2026-04-21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84A08-C184-443E-9E6B-B22213DE3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15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84A08-C184-443E-9E6B-B22213DE3F1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998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kort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52913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14" name="Rektangel 13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5" name="Rektangel 14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9BDEEC96-6942-13FE-21D5-91327C8D0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292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CF6A7316-4267-C749-B7FD-D459CACA8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298747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3" name="Rektangel 12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A962103A-3F6F-4BA8-72CA-054D7C2EAE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945590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textruta 5"/>
          <p:cNvSpPr txBox="1"/>
          <p:nvPr userDrawn="1"/>
        </p:nvSpPr>
        <p:spPr>
          <a:xfrm>
            <a:off x="1691680" y="1275606"/>
            <a:ext cx="4248472" cy="10801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0" y="2708772"/>
            <a:ext cx="4932548" cy="1060112"/>
          </a:xfrm>
          <a:prstGeom prst="rect">
            <a:avLst/>
          </a:prstGeom>
          <a:solidFill>
            <a:schemeClr val="accent1">
              <a:alpha val="90000"/>
            </a:schemeClr>
          </a:solidFill>
        </p:spPr>
        <p:txBody>
          <a:bodyPr lIns="360000" tIns="108000" rIns="360000" bIns="108000" anchor="ctr" anchorCtr="0"/>
          <a:lstStyle>
            <a:lvl1pPr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42A9648-3F21-E836-B9DD-E30E3C2CE7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ED05014F-9438-57A5-5BF4-AC23A374F7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9249" y="4395740"/>
            <a:ext cx="1396177" cy="53236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607139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9433FD1-2D24-C22C-1430-EAF140F81B98}"/>
              </a:ext>
            </a:extLst>
          </p:cNvPr>
          <p:cNvSpPr/>
          <p:nvPr userDrawn="1"/>
        </p:nvSpPr>
        <p:spPr>
          <a:xfrm>
            <a:off x="5144400" y="0"/>
            <a:ext cx="39996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5436096" y="483518"/>
            <a:ext cx="3384376" cy="3816424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defTabSz="540000">
              <a:tabLst>
                <a:tab pos="252000" algn="l"/>
              </a:tabLst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51444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67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3999600" y="0"/>
            <a:ext cx="51444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3999600" cy="5143500"/>
          </a:xfrm>
          <a:prstGeom prst="rect">
            <a:avLst/>
          </a:prstGeom>
          <a:solidFill>
            <a:schemeClr val="accent4"/>
          </a:solidFill>
        </p:spPr>
        <p:txBody>
          <a:bodyPr lIns="360000" tIns="360000" rIns="360000" bIns="360000" anchor="t" anchorCtr="0"/>
          <a:lstStyle>
            <a:lvl1pPr defTabSz="540000">
              <a:tabLst>
                <a:tab pos="252000" algn="l"/>
              </a:tabLst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976E39B-006E-63DE-8BFA-7DEF8673F9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  <p:sp>
        <p:nvSpPr>
          <p:cNvPr id="3" name="Platshållare för bild 3">
            <a:extLst>
              <a:ext uri="{FF2B5EF4-FFF2-40B4-BE49-F238E27FC236}">
                <a16:creationId xmlns:a16="http://schemas.microsoft.com/office/drawing/2014/main" id="{8A44409E-6CF7-61C8-44FA-BB28DBF829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9249" y="4395740"/>
            <a:ext cx="1396177" cy="53236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562754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bilder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2570400" y="0"/>
            <a:ext cx="65736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2"/>
          <p:cNvSpPr>
            <a:spLocks noGrp="1"/>
          </p:cNvSpPr>
          <p:nvPr>
            <p:ph type="pic" idx="13"/>
          </p:nvPr>
        </p:nvSpPr>
        <p:spPr>
          <a:xfrm>
            <a:off x="0" y="-5461"/>
            <a:ext cx="2570400" cy="25704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2"/>
          <p:cNvSpPr>
            <a:spLocks noGrp="1"/>
          </p:cNvSpPr>
          <p:nvPr>
            <p:ph type="pic" idx="14"/>
          </p:nvPr>
        </p:nvSpPr>
        <p:spPr>
          <a:xfrm>
            <a:off x="0" y="2564046"/>
            <a:ext cx="2570400" cy="2579453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4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4211452" y="843558"/>
            <a:ext cx="4932548" cy="1060112"/>
          </a:xfrm>
          <a:prstGeom prst="rect">
            <a:avLst/>
          </a:prstGeom>
          <a:solidFill>
            <a:srgbClr val="004B87">
              <a:alpha val="90000"/>
            </a:srgbClr>
          </a:solidFill>
        </p:spPr>
        <p:txBody>
          <a:bodyPr lIns="360000" tIns="108000" rIns="360000" bIns="108000" anchor="ctr" anchorCtr="0"/>
          <a:lstStyle>
            <a:lvl1pPr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E6FCC37-1848-A2A4-E47B-ACE8F61A3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  <p:sp>
        <p:nvSpPr>
          <p:cNvPr id="3" name="Platshållare för bild 3">
            <a:extLst>
              <a:ext uri="{FF2B5EF4-FFF2-40B4-BE49-F238E27FC236}">
                <a16:creationId xmlns:a16="http://schemas.microsoft.com/office/drawing/2014/main" id="{9A55028E-7655-7E9D-477B-45861D78D8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9249" y="4395740"/>
            <a:ext cx="1396177" cy="53236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8727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11BA5CAF-040D-E9B6-2426-46F62F01BE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212670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5" name="Rektangel 4"/>
          <p:cNvSpPr/>
          <p:nvPr userDrawn="1"/>
        </p:nvSpPr>
        <p:spPr>
          <a:xfrm>
            <a:off x="-2" y="0"/>
            <a:ext cx="489600" cy="490255"/>
          </a:xfrm>
          <a:prstGeom prst="rect">
            <a:avLst/>
          </a:prstGeom>
          <a:solidFill>
            <a:srgbClr val="83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 userDrawn="1"/>
        </p:nvSpPr>
        <p:spPr>
          <a:xfrm>
            <a:off x="0" y="490255"/>
            <a:ext cx="489600" cy="4653245"/>
          </a:xfrm>
          <a:prstGeom prst="rect">
            <a:avLst/>
          </a:prstGeom>
          <a:solidFill>
            <a:srgbClr val="C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62D5AC93-6780-4C73-AF63-FBC6A4CAB3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2" y="0"/>
            <a:ext cx="489600" cy="490255"/>
          </a:xfrm>
          <a:prstGeom prst="rect">
            <a:avLst/>
          </a:prstGeom>
          <a:solidFill>
            <a:srgbClr val="83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 userDrawn="1"/>
        </p:nvSpPr>
        <p:spPr>
          <a:xfrm>
            <a:off x="0" y="490255"/>
            <a:ext cx="489600" cy="4653245"/>
          </a:xfrm>
          <a:prstGeom prst="rect">
            <a:avLst/>
          </a:prstGeom>
          <a:solidFill>
            <a:srgbClr val="C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D3140F39-0965-5876-DF7E-B6A5CC349D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699049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7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00B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C3C96FEC-9B45-8094-8FAC-D2E453F2A8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329910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 dirty="0"/>
              <a:t>En presentation ska ha korta texter.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7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5" name="Rektangel 14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00B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6A5EB080-5052-4077-FF65-9FA9A9B83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66839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</p:spTree>
    <p:extLst>
      <p:ext uri="{BB962C8B-B14F-4D97-AF65-F5344CB8AC3E}">
        <p14:creationId xmlns:p14="http://schemas.microsoft.com/office/powerpoint/2010/main" val="275861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3" name="Rektangel 12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6E39AA10-9A4A-AB68-5FC6-8AA3F7C9F4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29622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 dirty="0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Skriv en text eller infoga ett objekt genom att klicka på en av ikonerna i mitten.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BA31754-6397-8ED7-1083-9A4A9643B5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 dirty="0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70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REGION GOTLAND.wmf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7390783" y="4388592"/>
            <a:ext cx="1396176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09" r:id="rId2"/>
    <p:sldLayoutId id="2147483675" r:id="rId3"/>
    <p:sldLayoutId id="2147483683" r:id="rId4"/>
    <p:sldLayoutId id="2147483677" r:id="rId5"/>
    <p:sldLayoutId id="2147483684" r:id="rId6"/>
    <p:sldLayoutId id="2147483678" r:id="rId7"/>
    <p:sldLayoutId id="2147483685" r:id="rId8"/>
    <p:sldLayoutId id="2147483679" r:id="rId9"/>
    <p:sldLayoutId id="2147483686" r:id="rId10"/>
    <p:sldLayoutId id="2147483681" r:id="rId11"/>
    <p:sldLayoutId id="2147483687" r:id="rId12"/>
    <p:sldLayoutId id="2147483705" r:id="rId13"/>
    <p:sldLayoutId id="2147483706" r:id="rId14"/>
    <p:sldLayoutId id="2147483707" r:id="rId15"/>
    <p:sldLayoutId id="2147483708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customXml" Target="../ink/ink1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ocpoint.gotland.se/Document/Document?DocumentNumber=51081&amp;disableRedirect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customXml" Target="../ink/ink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customXml" Target="../ink/ink10.xm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customXml" Target="../ink/ink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326E5C0-24DE-05CF-6E45-27BBC0A90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solidFill>
            <a:srgbClr val="FF0000"/>
          </a:solidFill>
        </p:spPr>
        <p:txBody>
          <a:bodyPr/>
          <a:lstStyle/>
          <a:p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Använd Lifecare SP för att kommunicera och skicka beställningar digitalt till vårdgrannar –istället för att skicka dem via fax, post eller leverera dem personligen…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4720C4F6-EDB7-BA5A-22EE-4164D35A787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 descr="Brevbärare Stock Illustrationer, Vektorer, &amp; Clipart – (20,248 Stock  Illustrationer)">
            <a:extLst>
              <a:ext uri="{FF2B5EF4-FFF2-40B4-BE49-F238E27FC236}">
                <a16:creationId xmlns:a16="http://schemas.microsoft.com/office/drawing/2014/main" id="{97ED0AE6-6C4B-F895-BF78-788E360AEB95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r="6862"/>
          <a:stretch>
            <a:fillRect/>
          </a:stretch>
        </p:blipFill>
        <p:spPr bwMode="auto">
          <a:xfrm>
            <a:off x="4699264" y="699542"/>
            <a:ext cx="4444736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090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866374-58EF-F91C-73D0-CA933313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C00000"/>
                </a:solidFill>
              </a:rPr>
              <a:t>Dokumentera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9A92B7-BE31-20A9-066C-B43BEE8A01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584" y="1275606"/>
            <a:ext cx="7848872" cy="2736304"/>
          </a:xfrm>
        </p:spPr>
        <p:txBody>
          <a:bodyPr/>
          <a:lstStyle/>
          <a:p>
            <a:r>
              <a:rPr lang="sv-SE" dirty="0"/>
              <a:t>Kom ihåg att Lifecare SP är en </a:t>
            </a:r>
            <a:r>
              <a:rPr lang="sv-SE" dirty="0" err="1"/>
              <a:t>komminikationsplattform</a:t>
            </a:r>
            <a:r>
              <a:rPr lang="sv-SE" dirty="0"/>
              <a:t> och inget journalsystem.</a:t>
            </a:r>
          </a:p>
          <a:p>
            <a:endParaRPr lang="sv-SE" dirty="0"/>
          </a:p>
          <a:p>
            <a:r>
              <a:rPr lang="sv-SE" dirty="0"/>
              <a:t>Dokumentera beställning och svar i det ordinarie verksamhetssystemet (TakeCare / Treserva). </a:t>
            </a:r>
          </a:p>
          <a:p>
            <a:endParaRPr lang="sv-SE" dirty="0"/>
          </a:p>
          <a:p>
            <a:r>
              <a:rPr lang="sv-SE" dirty="0"/>
              <a:t>För vårdcentralerna gäller även att lägga in beslutad in- eller utskrivning i Hemsjukvården i </a:t>
            </a:r>
            <a:r>
              <a:rPr lang="sv-SE" dirty="0" err="1"/>
              <a:t>ListOn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059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ubrik 26">
            <a:extLst>
              <a:ext uri="{FF2B5EF4-FFF2-40B4-BE49-F238E27FC236}">
                <a16:creationId xmlns:a16="http://schemas.microsoft.com/office/drawing/2014/main" id="{8EE3923A-C3F8-5E59-45B6-64927676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C00000"/>
                </a:solidFill>
              </a:rPr>
              <a:t>Beställningar via LCSP fr.o.m. 27/4</a:t>
            </a:r>
          </a:p>
        </p:txBody>
      </p:sp>
      <p:pic>
        <p:nvPicPr>
          <p:cNvPr id="3" name="Platshållare för innehåll 2" descr="En bild som visar text, skärmbild, programvara, nummer&#10;&#10;AI-genererat innehåll kan vara felaktigt.">
            <a:extLst>
              <a:ext uri="{FF2B5EF4-FFF2-40B4-BE49-F238E27FC236}">
                <a16:creationId xmlns:a16="http://schemas.microsoft.com/office/drawing/2014/main" id="{AE6FD5B0-3EAE-037B-8B60-8FDC60E3066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03598"/>
            <a:ext cx="3456384" cy="3797085"/>
          </a:xfrm>
        </p:spPr>
      </p:pic>
      <p:sp>
        <p:nvSpPr>
          <p:cNvPr id="2" name="Ellips 1">
            <a:extLst>
              <a:ext uri="{FF2B5EF4-FFF2-40B4-BE49-F238E27FC236}">
                <a16:creationId xmlns:a16="http://schemas.microsoft.com/office/drawing/2014/main" id="{4446E1F5-A4CF-CA35-1827-5B5FC7FE5488}"/>
              </a:ext>
            </a:extLst>
          </p:cNvPr>
          <p:cNvSpPr/>
          <p:nvPr/>
        </p:nvSpPr>
        <p:spPr>
          <a:xfrm>
            <a:off x="1043608" y="4083918"/>
            <a:ext cx="432048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noFill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84CD2FF-5349-426C-B507-A1CADA58A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342056"/>
            <a:ext cx="3141273" cy="2459387"/>
          </a:xfrm>
          <a:prstGeom prst="rect">
            <a:avLst/>
          </a:prstGeom>
        </p:spPr>
      </p:pic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592205EB-EBF9-4DD2-D229-912EB43D4B4B}"/>
              </a:ext>
            </a:extLst>
          </p:cNvPr>
          <p:cNvSpPr/>
          <p:nvPr/>
        </p:nvSpPr>
        <p:spPr>
          <a:xfrm>
            <a:off x="1755110" y="4471254"/>
            <a:ext cx="3096344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rgbClr val="FF0000"/>
                </a:solidFill>
              </a:rPr>
              <a:t>Öppna länkarna i Lifecare SP, välj ”Beställning till hemsjukvård och hemtjänst…”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4FF568C3-96EA-15E9-F72E-9F93566980D4}"/>
                  </a:ext>
                </a:extLst>
              </p14:cNvPr>
              <p14:cNvContentPartPr/>
              <p14:nvPr/>
            </p14:nvContentPartPr>
            <p14:xfrm>
              <a:off x="1577692" y="4208593"/>
              <a:ext cx="451080" cy="24768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4FF568C3-96EA-15E9-F72E-9F93566980D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69052" y="4199593"/>
                <a:ext cx="468720" cy="26532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upp 8">
            <a:extLst>
              <a:ext uri="{FF2B5EF4-FFF2-40B4-BE49-F238E27FC236}">
                <a16:creationId xmlns:a16="http://schemas.microsoft.com/office/drawing/2014/main" id="{9C392DC4-E994-E3B2-35B3-AB16FFA195BE}"/>
              </a:ext>
            </a:extLst>
          </p:cNvPr>
          <p:cNvGrpSpPr/>
          <p:nvPr/>
        </p:nvGrpSpPr>
        <p:grpSpPr>
          <a:xfrm>
            <a:off x="4017772" y="3953713"/>
            <a:ext cx="573480" cy="509040"/>
            <a:chOff x="4017772" y="3953713"/>
            <a:chExt cx="573480" cy="50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Pennanteckning 6">
                  <a:extLst>
                    <a:ext uri="{FF2B5EF4-FFF2-40B4-BE49-F238E27FC236}">
                      <a16:creationId xmlns:a16="http://schemas.microsoft.com/office/drawing/2014/main" id="{CBAB2662-A113-B42C-A7E9-91CB0A900F85}"/>
                    </a:ext>
                  </a:extLst>
                </p14:cNvPr>
                <p14:cNvContentPartPr/>
                <p14:nvPr/>
              </p14:nvContentPartPr>
              <p14:xfrm>
                <a:off x="4017772" y="3960913"/>
                <a:ext cx="573480" cy="501840"/>
              </p14:xfrm>
            </p:contentPart>
          </mc:Choice>
          <mc:Fallback xmlns="">
            <p:pic>
              <p:nvPicPr>
                <p:cNvPr id="7" name="Pennanteckning 6">
                  <a:extLst>
                    <a:ext uri="{FF2B5EF4-FFF2-40B4-BE49-F238E27FC236}">
                      <a16:creationId xmlns:a16="http://schemas.microsoft.com/office/drawing/2014/main" id="{CBAB2662-A113-B42C-A7E9-91CB0A900F8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009132" y="3952273"/>
                  <a:ext cx="591120" cy="51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Pennanteckning 7">
                  <a:extLst>
                    <a:ext uri="{FF2B5EF4-FFF2-40B4-BE49-F238E27FC236}">
                      <a16:creationId xmlns:a16="http://schemas.microsoft.com/office/drawing/2014/main" id="{675489A0-3497-71AC-62D1-BE7BADD0E6C5}"/>
                    </a:ext>
                  </a:extLst>
                </p14:cNvPr>
                <p14:cNvContentPartPr/>
                <p14:nvPr/>
              </p14:nvContentPartPr>
              <p14:xfrm>
                <a:off x="4037572" y="3953713"/>
                <a:ext cx="102960" cy="360"/>
              </p14:xfrm>
            </p:contentPart>
          </mc:Choice>
          <mc:Fallback xmlns="">
            <p:pic>
              <p:nvPicPr>
                <p:cNvPr id="8" name="Pennanteckning 7">
                  <a:extLst>
                    <a:ext uri="{FF2B5EF4-FFF2-40B4-BE49-F238E27FC236}">
                      <a16:creationId xmlns:a16="http://schemas.microsoft.com/office/drawing/2014/main" id="{675489A0-3497-71AC-62D1-BE7BADD0E6C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028572" y="3945073"/>
                  <a:ext cx="1206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03521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279E18DA-3E88-C83D-4FEE-A9F2B2277B18}"/>
              </a:ext>
            </a:extLst>
          </p:cNvPr>
          <p:cNvSpPr txBox="1"/>
          <p:nvPr/>
        </p:nvSpPr>
        <p:spPr>
          <a:xfrm>
            <a:off x="6228184" y="987574"/>
            <a:ext cx="2160240" cy="72008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Här hittar du ett dokument som förklarar HUR du ska göra.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Dokumentet finns i </a:t>
            </a:r>
            <a:r>
              <a:rPr kumimoji="0" lang="sv-S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Docpoint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2"/>
              </a:rPr>
              <a:t>INF 51081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7D0D838-3FAD-B8EA-49B7-1E7A828A0B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7"/>
          <a:stretch>
            <a:fillRect/>
          </a:stretch>
        </p:blipFill>
        <p:spPr>
          <a:xfrm rot="21044877">
            <a:off x="2651668" y="533561"/>
            <a:ext cx="2848448" cy="398293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737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875EB110-AA62-3B84-73E1-98611E1C826C}"/>
              </a:ext>
            </a:extLst>
          </p:cNvPr>
          <p:cNvSpPr/>
          <p:nvPr/>
        </p:nvSpPr>
        <p:spPr>
          <a:xfrm>
            <a:off x="7375790" y="4299942"/>
            <a:ext cx="1516690" cy="8086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0F8BF40-9D79-C361-0D83-1DB511E8CA73}"/>
              </a:ext>
            </a:extLst>
          </p:cNvPr>
          <p:cNvSpPr txBox="1"/>
          <p:nvPr/>
        </p:nvSpPr>
        <p:spPr>
          <a:xfrm>
            <a:off x="4283968" y="3651870"/>
            <a:ext cx="3168352" cy="93610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7" name="Grupp 16">
            <a:extLst>
              <a:ext uri="{FF2B5EF4-FFF2-40B4-BE49-F238E27FC236}">
                <a16:creationId xmlns:a16="http://schemas.microsoft.com/office/drawing/2014/main" id="{B03B0A37-C084-F7CC-ABF1-2C6C2E4D48AA}"/>
              </a:ext>
            </a:extLst>
          </p:cNvPr>
          <p:cNvGrpSpPr/>
          <p:nvPr/>
        </p:nvGrpSpPr>
        <p:grpSpPr>
          <a:xfrm>
            <a:off x="679047" y="123478"/>
            <a:ext cx="7785906" cy="4825465"/>
            <a:chOff x="899592" y="123478"/>
            <a:chExt cx="7785906" cy="4825465"/>
          </a:xfrm>
        </p:grpSpPr>
        <p:grpSp>
          <p:nvGrpSpPr>
            <p:cNvPr id="16" name="Grupp 15">
              <a:extLst>
                <a:ext uri="{FF2B5EF4-FFF2-40B4-BE49-F238E27FC236}">
                  <a16:creationId xmlns:a16="http://schemas.microsoft.com/office/drawing/2014/main" id="{04A8AA1B-330B-A83E-5815-F3F45E397476}"/>
                </a:ext>
              </a:extLst>
            </p:cNvPr>
            <p:cNvGrpSpPr/>
            <p:nvPr/>
          </p:nvGrpSpPr>
          <p:grpSpPr>
            <a:xfrm>
              <a:off x="899592" y="123478"/>
              <a:ext cx="7785906" cy="4825465"/>
              <a:chOff x="899593" y="141673"/>
              <a:chExt cx="7785906" cy="4825465"/>
            </a:xfrm>
          </p:grpSpPr>
          <p:pic>
            <p:nvPicPr>
              <p:cNvPr id="6" name="Bildobjekt 5" descr="En bild som visar text, skärmbild, programvara, Datorikon&#10;&#10;AI-genererat innehåll kan vara felaktigt.">
                <a:extLst>
                  <a:ext uri="{FF2B5EF4-FFF2-40B4-BE49-F238E27FC236}">
                    <a16:creationId xmlns:a16="http://schemas.microsoft.com/office/drawing/2014/main" id="{88E62F77-7B07-FCA4-ADEA-61214CF32C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99593" y="141673"/>
                <a:ext cx="7785906" cy="4734333"/>
              </a:xfrm>
              <a:prstGeom prst="rect">
                <a:avLst/>
              </a:prstGeom>
            </p:spPr>
          </p:pic>
          <p:sp>
            <p:nvSpPr>
              <p:cNvPr id="2" name="Rektangel: rundade hörn 1">
                <a:extLst>
                  <a:ext uri="{FF2B5EF4-FFF2-40B4-BE49-F238E27FC236}">
                    <a16:creationId xmlns:a16="http://schemas.microsoft.com/office/drawing/2014/main" id="{3E3CF1BA-5D78-90BC-E006-A4CB8B035B8C}"/>
                  </a:ext>
                </a:extLst>
              </p:cNvPr>
              <p:cNvSpPr/>
              <p:nvPr/>
            </p:nvSpPr>
            <p:spPr>
              <a:xfrm>
                <a:off x="1475656" y="2355726"/>
                <a:ext cx="1512168" cy="216024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" name="Rektangel: rundade hörn 3">
                <a:extLst>
                  <a:ext uri="{FF2B5EF4-FFF2-40B4-BE49-F238E27FC236}">
                    <a16:creationId xmlns:a16="http://schemas.microsoft.com/office/drawing/2014/main" id="{F552580C-28C2-D713-7DC3-F11EAA53B6DE}"/>
                  </a:ext>
                </a:extLst>
              </p:cNvPr>
              <p:cNvSpPr/>
              <p:nvPr/>
            </p:nvSpPr>
            <p:spPr>
              <a:xfrm>
                <a:off x="7596336" y="1203597"/>
                <a:ext cx="826396" cy="219263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2" name="Rektangel: rundade hörn 11">
                <a:extLst>
                  <a:ext uri="{FF2B5EF4-FFF2-40B4-BE49-F238E27FC236}">
                    <a16:creationId xmlns:a16="http://schemas.microsoft.com/office/drawing/2014/main" id="{727F8654-31E7-1937-5EE9-85B50F38A936}"/>
                  </a:ext>
                </a:extLst>
              </p:cNvPr>
              <p:cNvSpPr/>
              <p:nvPr/>
            </p:nvSpPr>
            <p:spPr>
              <a:xfrm>
                <a:off x="4156675" y="3743002"/>
                <a:ext cx="2736304" cy="122413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ct val="0"/>
                  </a:spcBef>
                </a:pPr>
                <a:r>
                  <a:rPr lang="sv-SE" sz="1200" dirty="0">
                    <a:solidFill>
                      <a:srgbClr val="FF0000"/>
                    </a:solidFill>
                  </a:rPr>
                  <a:t>Börja med att knappa in patientens personnummer. </a:t>
                </a:r>
              </a:p>
              <a:p>
                <a:pPr>
                  <a:spcBef>
                    <a:spcPct val="0"/>
                  </a:spcBef>
                </a:pPr>
                <a:endParaRPr lang="sv-SE" sz="1200" dirty="0">
                  <a:solidFill>
                    <a:srgbClr val="FF0000"/>
                  </a:solidFill>
                </a:endParaRPr>
              </a:p>
              <a:p>
                <a:pPr>
                  <a:spcBef>
                    <a:spcPct val="0"/>
                  </a:spcBef>
                </a:pPr>
                <a:r>
                  <a:rPr lang="sv-SE" sz="1200" dirty="0">
                    <a:solidFill>
                      <a:srgbClr val="FF0000"/>
                    </a:solidFill>
                  </a:rPr>
                  <a:t>Välj sedan ”Meddelande utanför vårdtillfälle” och ”Skapa nytt” meddelande.</a:t>
                </a:r>
              </a:p>
            </p:txBody>
          </p:sp>
        </p:grpSp>
        <p:grpSp>
          <p:nvGrpSpPr>
            <p:cNvPr id="15" name="Grupp 14">
              <a:extLst>
                <a:ext uri="{FF2B5EF4-FFF2-40B4-BE49-F238E27FC236}">
                  <a16:creationId xmlns:a16="http://schemas.microsoft.com/office/drawing/2014/main" id="{FEEA08E8-C922-3A8C-C1FE-B56355756A65}"/>
                </a:ext>
              </a:extLst>
            </p:cNvPr>
            <p:cNvGrpSpPr/>
            <p:nvPr/>
          </p:nvGrpSpPr>
          <p:grpSpPr>
            <a:xfrm>
              <a:off x="6896332" y="1513993"/>
              <a:ext cx="1698480" cy="3258000"/>
              <a:chOff x="6896332" y="1513993"/>
              <a:chExt cx="1698480" cy="3258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13" name="Pennanteckning 12">
                    <a:extLst>
                      <a:ext uri="{FF2B5EF4-FFF2-40B4-BE49-F238E27FC236}">
                        <a16:creationId xmlns:a16="http://schemas.microsoft.com/office/drawing/2014/main" id="{1309FB8E-D4A4-9218-C17B-F82C3FEEACAC}"/>
                      </a:ext>
                    </a:extLst>
                  </p14:cNvPr>
                  <p14:cNvContentPartPr/>
                  <p14:nvPr/>
                </p14:nvContentPartPr>
                <p14:xfrm>
                  <a:off x="6896332" y="1513993"/>
                  <a:ext cx="1661760" cy="3258000"/>
                </p14:xfrm>
              </p:contentPart>
            </mc:Choice>
            <mc:Fallback xmlns="">
              <p:pic>
                <p:nvPicPr>
                  <p:cNvPr id="13" name="Pennanteckning 12">
                    <a:extLst>
                      <a:ext uri="{FF2B5EF4-FFF2-40B4-BE49-F238E27FC236}">
                        <a16:creationId xmlns:a16="http://schemas.microsoft.com/office/drawing/2014/main" id="{1309FB8E-D4A4-9218-C17B-F82C3FEEACAC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887692" y="1504993"/>
                    <a:ext cx="1679400" cy="3275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14" name="Pennanteckning 13">
                    <a:extLst>
                      <a:ext uri="{FF2B5EF4-FFF2-40B4-BE49-F238E27FC236}">
                        <a16:creationId xmlns:a16="http://schemas.microsoft.com/office/drawing/2014/main" id="{02AF25B2-1902-52C9-4810-C74BA2227123}"/>
                      </a:ext>
                    </a:extLst>
                  </p14:cNvPr>
                  <p14:cNvContentPartPr/>
                  <p14:nvPr/>
                </p14:nvContentPartPr>
                <p14:xfrm>
                  <a:off x="8422732" y="1519393"/>
                  <a:ext cx="172080" cy="60840"/>
                </p14:xfrm>
              </p:contentPart>
            </mc:Choice>
            <mc:Fallback xmlns="">
              <p:pic>
                <p:nvPicPr>
                  <p:cNvPr id="14" name="Pennanteckning 13">
                    <a:extLst>
                      <a:ext uri="{FF2B5EF4-FFF2-40B4-BE49-F238E27FC236}">
                        <a16:creationId xmlns:a16="http://schemas.microsoft.com/office/drawing/2014/main" id="{02AF25B2-1902-52C9-4810-C74BA2227123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8413732" y="1510753"/>
                    <a:ext cx="189720" cy="784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0F09C818-5B4F-C1DC-5523-DD2DAC18BDDC}"/>
                </a:ext>
              </a:extLst>
            </p:cNvPr>
            <p:cNvGrpSpPr/>
            <p:nvPr/>
          </p:nvGrpSpPr>
          <p:grpSpPr>
            <a:xfrm>
              <a:off x="3063384" y="2622939"/>
              <a:ext cx="1095120" cy="1829160"/>
              <a:chOff x="3142252" y="2485273"/>
              <a:chExt cx="1095120" cy="1829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5" name="Pennanteckning 4">
                    <a:extLst>
                      <a:ext uri="{FF2B5EF4-FFF2-40B4-BE49-F238E27FC236}">
                        <a16:creationId xmlns:a16="http://schemas.microsoft.com/office/drawing/2014/main" id="{397A72CC-6685-AA04-2C01-E89DF951DFED}"/>
                      </a:ext>
                    </a:extLst>
                  </p14:cNvPr>
                  <p14:cNvContentPartPr/>
                  <p14:nvPr/>
                </p14:nvContentPartPr>
                <p14:xfrm>
                  <a:off x="3152332" y="2489953"/>
                  <a:ext cx="1085040" cy="1824480"/>
                </p14:xfrm>
              </p:contentPart>
            </mc:Choice>
            <mc:Fallback xmlns="">
              <p:pic>
                <p:nvPicPr>
                  <p:cNvPr id="5" name="Pennanteckning 4">
                    <a:extLst>
                      <a:ext uri="{FF2B5EF4-FFF2-40B4-BE49-F238E27FC236}">
                        <a16:creationId xmlns:a16="http://schemas.microsoft.com/office/drawing/2014/main" id="{397A72CC-6685-AA04-2C01-E89DF951DFED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143332" y="2481313"/>
                    <a:ext cx="1102680" cy="184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7" name="Pennanteckning 6">
                    <a:extLst>
                      <a:ext uri="{FF2B5EF4-FFF2-40B4-BE49-F238E27FC236}">
                        <a16:creationId xmlns:a16="http://schemas.microsoft.com/office/drawing/2014/main" id="{60905E45-B258-B316-CFC0-599E22051777}"/>
                      </a:ext>
                    </a:extLst>
                  </p14:cNvPr>
                  <p14:cNvContentPartPr/>
                  <p14:nvPr/>
                </p14:nvContentPartPr>
                <p14:xfrm>
                  <a:off x="3148732" y="2485273"/>
                  <a:ext cx="20160" cy="102600"/>
                </p14:xfrm>
              </p:contentPart>
            </mc:Choice>
            <mc:Fallback xmlns="">
              <p:pic>
                <p:nvPicPr>
                  <p:cNvPr id="7" name="Pennanteckning 6">
                    <a:extLst>
                      <a:ext uri="{FF2B5EF4-FFF2-40B4-BE49-F238E27FC236}">
                        <a16:creationId xmlns:a16="http://schemas.microsoft.com/office/drawing/2014/main" id="{60905E45-B258-B316-CFC0-599E22051777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39732" y="2476633"/>
                    <a:ext cx="37800" cy="120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8" name="Pennanteckning 7">
                    <a:extLst>
                      <a:ext uri="{FF2B5EF4-FFF2-40B4-BE49-F238E27FC236}">
                        <a16:creationId xmlns:a16="http://schemas.microsoft.com/office/drawing/2014/main" id="{445F5F16-3044-9892-5A8C-E2880F19EC27}"/>
                      </a:ext>
                    </a:extLst>
                  </p14:cNvPr>
                  <p14:cNvContentPartPr/>
                  <p14:nvPr/>
                </p14:nvContentPartPr>
                <p14:xfrm>
                  <a:off x="3142252" y="2485273"/>
                  <a:ext cx="187200" cy="13680"/>
                </p14:xfrm>
              </p:contentPart>
            </mc:Choice>
            <mc:Fallback xmlns="">
              <p:pic>
                <p:nvPicPr>
                  <p:cNvPr id="8" name="Pennanteckning 7">
                    <a:extLst>
                      <a:ext uri="{FF2B5EF4-FFF2-40B4-BE49-F238E27FC236}">
                        <a16:creationId xmlns:a16="http://schemas.microsoft.com/office/drawing/2014/main" id="{445F5F16-3044-9892-5A8C-E2880F19EC27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3133612" y="2476273"/>
                    <a:ext cx="204840" cy="313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45700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text, skärmbild, programvara, Webbsida&#10;&#10;AI-genererat innehåll kan vara felaktigt.">
            <a:extLst>
              <a:ext uri="{FF2B5EF4-FFF2-40B4-BE49-F238E27FC236}">
                <a16:creationId xmlns:a16="http://schemas.microsoft.com/office/drawing/2014/main" id="{12466BA3-2C94-441D-F62D-044A0F8BC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17" y="137308"/>
            <a:ext cx="8316416" cy="4868884"/>
          </a:xfrm>
          <a:prstGeom prst="rect">
            <a:avLst/>
          </a:prstGeom>
        </p:spPr>
      </p:pic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8C12DFFA-9AEB-3984-073D-997D4E469BAD}"/>
              </a:ext>
            </a:extLst>
          </p:cNvPr>
          <p:cNvSpPr/>
          <p:nvPr/>
        </p:nvSpPr>
        <p:spPr>
          <a:xfrm>
            <a:off x="6516216" y="2780128"/>
            <a:ext cx="1872208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DE4FD96-408E-BBC3-EF5E-FF4CA9DCA1F9}"/>
              </a:ext>
            </a:extLst>
          </p:cNvPr>
          <p:cNvSpPr txBox="1"/>
          <p:nvPr/>
        </p:nvSpPr>
        <p:spPr>
          <a:xfrm>
            <a:off x="6660232" y="2859782"/>
            <a:ext cx="1927451" cy="432048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 i samtycke och dina egna kontaktuppgifter</a:t>
            </a:r>
          </a:p>
        </p:txBody>
      </p:sp>
    </p:spTree>
    <p:extLst>
      <p:ext uri="{BB962C8B-B14F-4D97-AF65-F5344CB8AC3E}">
        <p14:creationId xmlns:p14="http://schemas.microsoft.com/office/powerpoint/2010/main" val="84689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232F8C-B464-B554-B63F-E409E1F21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08" y="195486"/>
            <a:ext cx="8136904" cy="627182"/>
          </a:xfrm>
        </p:spPr>
        <p:txBody>
          <a:bodyPr/>
          <a:lstStyle/>
          <a:p>
            <a:r>
              <a:rPr lang="sv-SE" sz="2000" dirty="0">
                <a:solidFill>
                  <a:srgbClr val="C00000"/>
                </a:solidFill>
              </a:rPr>
              <a:t>I rutinen finns rubriker att kopiera till ”meddelande utanför vårdtillfälle”           </a:t>
            </a:r>
            <a:r>
              <a:rPr lang="sv-SE" sz="1200" dirty="0">
                <a:solidFill>
                  <a:srgbClr val="C00000"/>
                </a:solidFill>
              </a:rPr>
              <a:t>Här finns också anvisningar vad som ska fyllas i efter varje rubrik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4DDBA3D-35FE-5F3C-DF8E-DD0EE931A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35503"/>
            <a:ext cx="4271020" cy="30084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3F86B77-ACD4-8774-00EA-1FD16D65B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435503"/>
            <a:ext cx="3956564" cy="282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69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347C559-6A04-D21E-C473-903925F1797D}"/>
              </a:ext>
            </a:extLst>
          </p:cNvPr>
          <p:cNvSpPr/>
          <p:nvPr/>
        </p:nvSpPr>
        <p:spPr>
          <a:xfrm>
            <a:off x="7236296" y="4083918"/>
            <a:ext cx="1728192" cy="10595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AB8C707-83F0-057B-D258-CF31AA543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529791"/>
            <a:ext cx="3321163" cy="408391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86086CA-A626-71C1-D985-BA8AFB4BA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529791"/>
            <a:ext cx="4003927" cy="287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9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ACCE9E10-3899-D4F4-C236-6385A7669765}"/>
              </a:ext>
            </a:extLst>
          </p:cNvPr>
          <p:cNvGrpSpPr/>
          <p:nvPr/>
        </p:nvGrpSpPr>
        <p:grpSpPr>
          <a:xfrm>
            <a:off x="683568" y="75211"/>
            <a:ext cx="8103016" cy="5086611"/>
            <a:chOff x="755576" y="123478"/>
            <a:chExt cx="8103016" cy="5086611"/>
          </a:xfrm>
        </p:grpSpPr>
        <p:pic>
          <p:nvPicPr>
            <p:cNvPr id="7" name="Bildobjekt 6" descr="En bild som visar text, skärmbild, programvara, Webbsida&#10;&#10;AI-genererat innehåll kan vara felaktigt.">
              <a:extLst>
                <a:ext uri="{FF2B5EF4-FFF2-40B4-BE49-F238E27FC236}">
                  <a16:creationId xmlns:a16="http://schemas.microsoft.com/office/drawing/2014/main" id="{0A7D379C-DDFA-22CB-E004-78C3481F4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576" y="123478"/>
              <a:ext cx="8103016" cy="5086611"/>
            </a:xfrm>
            <a:prstGeom prst="rect">
              <a:avLst/>
            </a:prstGeom>
          </p:spPr>
        </p:pic>
        <p:grpSp>
          <p:nvGrpSpPr>
            <p:cNvPr id="5" name="Grupp 4">
              <a:extLst>
                <a:ext uri="{FF2B5EF4-FFF2-40B4-BE49-F238E27FC236}">
                  <a16:creationId xmlns:a16="http://schemas.microsoft.com/office/drawing/2014/main" id="{CFAC630D-8EA0-3266-9E68-4A7D7BC468B4}"/>
                </a:ext>
              </a:extLst>
            </p:cNvPr>
            <p:cNvGrpSpPr/>
            <p:nvPr/>
          </p:nvGrpSpPr>
          <p:grpSpPr>
            <a:xfrm>
              <a:off x="6012160" y="1851670"/>
              <a:ext cx="2722384" cy="1248289"/>
              <a:chOff x="5652120" y="1755511"/>
              <a:chExt cx="2722384" cy="1248289"/>
            </a:xfrm>
          </p:grpSpPr>
          <p:sp>
            <p:nvSpPr>
              <p:cNvPr id="2" name="textruta 1">
                <a:extLst>
                  <a:ext uri="{FF2B5EF4-FFF2-40B4-BE49-F238E27FC236}">
                    <a16:creationId xmlns:a16="http://schemas.microsoft.com/office/drawing/2014/main" id="{9E525327-29E8-C015-557D-F6A61972EAB4}"/>
                  </a:ext>
                </a:extLst>
              </p:cNvPr>
              <p:cNvSpPr txBox="1"/>
              <p:nvPr/>
            </p:nvSpPr>
            <p:spPr>
              <a:xfrm>
                <a:off x="6646312" y="1755511"/>
                <a:ext cx="1728192" cy="1152128"/>
              </a:xfrm>
              <a:prstGeom prst="rect">
                <a:avLst/>
              </a:prstGeom>
            </p:spPr>
            <p:txBody>
              <a:bodyPr vert="horz" wrap="square" lIns="0" tIns="0" rIns="0" bIns="0" rtlCol="0" anchor="b" anchorCtr="0">
                <a:norm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50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Kopiera rubrikerna i rutindokumentet, klistra in i meddelandet.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50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Fyll sedan i din egen info efter varje rubrik</a:t>
                </a:r>
                <a:endParaRPr kumimoji="0" lang="sv-SE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sp>
            <p:nvSpPr>
              <p:cNvPr id="3" name="Pratbubbla: nedåtpil 2">
                <a:extLst>
                  <a:ext uri="{FF2B5EF4-FFF2-40B4-BE49-F238E27FC236}">
                    <a16:creationId xmlns:a16="http://schemas.microsoft.com/office/drawing/2014/main" id="{631A8437-9BFD-2B6B-0E60-8D7905BB59DD}"/>
                  </a:ext>
                </a:extLst>
              </p:cNvPr>
              <p:cNvSpPr/>
              <p:nvPr/>
            </p:nvSpPr>
            <p:spPr>
              <a:xfrm rot="5400000">
                <a:off x="6408204" y="1095589"/>
                <a:ext cx="1152127" cy="2664296"/>
              </a:xfrm>
              <a:prstGeom prst="downArrowCallou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9" name="Grupp 8">
              <a:extLst>
                <a:ext uri="{FF2B5EF4-FFF2-40B4-BE49-F238E27FC236}">
                  <a16:creationId xmlns:a16="http://schemas.microsoft.com/office/drawing/2014/main" id="{467038A2-2D08-80E9-AA3E-9E1B06391D90}"/>
                </a:ext>
              </a:extLst>
            </p:cNvPr>
            <p:cNvGrpSpPr/>
            <p:nvPr/>
          </p:nvGrpSpPr>
          <p:grpSpPr>
            <a:xfrm>
              <a:off x="4860032" y="3939902"/>
              <a:ext cx="1800200" cy="576064"/>
              <a:chOff x="4860032" y="3939902"/>
              <a:chExt cx="1800200" cy="576064"/>
            </a:xfrm>
          </p:grpSpPr>
          <p:sp>
            <p:nvSpPr>
              <p:cNvPr id="6" name="Pratbubbla: nedåtpil 5">
                <a:extLst>
                  <a:ext uri="{FF2B5EF4-FFF2-40B4-BE49-F238E27FC236}">
                    <a16:creationId xmlns:a16="http://schemas.microsoft.com/office/drawing/2014/main" id="{CFF5A164-9413-3F7F-03A6-8F7E1E94BF7C}"/>
                  </a:ext>
                </a:extLst>
              </p:cNvPr>
              <p:cNvSpPr/>
              <p:nvPr/>
            </p:nvSpPr>
            <p:spPr>
              <a:xfrm>
                <a:off x="4860032" y="3939902"/>
                <a:ext cx="1656184" cy="576064"/>
              </a:xfrm>
              <a:prstGeom prst="downArrowCallou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textruta 7">
                <a:extLst>
                  <a:ext uri="{FF2B5EF4-FFF2-40B4-BE49-F238E27FC236}">
                    <a16:creationId xmlns:a16="http://schemas.microsoft.com/office/drawing/2014/main" id="{4DED0F9D-F94B-4148-1494-4E64C8EE3BAA}"/>
                  </a:ext>
                </a:extLst>
              </p:cNvPr>
              <p:cNvSpPr txBox="1"/>
              <p:nvPr/>
            </p:nvSpPr>
            <p:spPr>
              <a:xfrm>
                <a:off x="4932040" y="3972286"/>
                <a:ext cx="1728192" cy="255648"/>
              </a:xfrm>
              <a:prstGeom prst="rect">
                <a:avLst/>
              </a:prstGeom>
            </p:spPr>
            <p:txBody>
              <a:bodyPr vert="horz" wrap="square" lIns="0" tIns="0" rIns="0" bIns="0" rtlCol="0" anchor="b" anchorCtr="0">
                <a:normAutofit/>
              </a:bodyPr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Välj mottagare och skicka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682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D4E3553-5C93-AD37-D5E9-7D03BA2E1A6F}"/>
              </a:ext>
            </a:extLst>
          </p:cNvPr>
          <p:cNvSpPr/>
          <p:nvPr/>
        </p:nvSpPr>
        <p:spPr>
          <a:xfrm>
            <a:off x="7092280" y="4227934"/>
            <a:ext cx="2016224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17" name="Grupp 16">
            <a:extLst>
              <a:ext uri="{FF2B5EF4-FFF2-40B4-BE49-F238E27FC236}">
                <a16:creationId xmlns:a16="http://schemas.microsoft.com/office/drawing/2014/main" id="{6C9FA087-FE23-23F4-5519-D7218334DA75}"/>
              </a:ext>
            </a:extLst>
          </p:cNvPr>
          <p:cNvGrpSpPr/>
          <p:nvPr/>
        </p:nvGrpSpPr>
        <p:grpSpPr>
          <a:xfrm>
            <a:off x="539552" y="351223"/>
            <a:ext cx="8536779" cy="4295168"/>
            <a:chOff x="539552" y="267494"/>
            <a:chExt cx="8536779" cy="4295168"/>
          </a:xfrm>
        </p:grpSpPr>
        <p:pic>
          <p:nvPicPr>
            <p:cNvPr id="7" name="Bildobjekt 6" descr="En bild som visar text, programvara, Datorikon, Webbsida&#10;&#10;AI-genererat innehåll kan vara felaktigt.">
              <a:extLst>
                <a:ext uri="{FF2B5EF4-FFF2-40B4-BE49-F238E27FC236}">
                  <a16:creationId xmlns:a16="http://schemas.microsoft.com/office/drawing/2014/main" id="{1FE58EA3-9525-944E-8351-A8B56DD2E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552" y="267494"/>
              <a:ext cx="8536779" cy="4295168"/>
            </a:xfrm>
            <a:prstGeom prst="rect">
              <a:avLst/>
            </a:prstGeom>
          </p:spPr>
        </p:pic>
        <p:sp>
          <p:nvSpPr>
            <p:cNvPr id="3" name="Rektangel: rundade hörn 2">
              <a:extLst>
                <a:ext uri="{FF2B5EF4-FFF2-40B4-BE49-F238E27FC236}">
                  <a16:creationId xmlns:a16="http://schemas.microsoft.com/office/drawing/2014/main" id="{12BF18F9-EE77-F9D8-B5F0-0097093F323E}"/>
                </a:ext>
              </a:extLst>
            </p:cNvPr>
            <p:cNvSpPr/>
            <p:nvPr/>
          </p:nvSpPr>
          <p:spPr>
            <a:xfrm>
              <a:off x="2843808" y="2355726"/>
              <a:ext cx="2016224" cy="194421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200" u="sng" dirty="0">
                  <a:solidFill>
                    <a:srgbClr val="FF0000"/>
                  </a:solidFill>
                </a:rPr>
                <a:t>Svaret</a:t>
              </a:r>
              <a:r>
                <a:rPr lang="sv-SE" sz="1200" dirty="0">
                  <a:solidFill>
                    <a:srgbClr val="FF0000"/>
                  </a:solidFill>
                </a:rPr>
                <a:t> kommer i samma tråd. Du kan även ställa förtydligande frågor i tråden.</a:t>
              </a:r>
            </a:p>
            <a:p>
              <a:pPr algn="ctr"/>
              <a:r>
                <a:rPr lang="sv-SE" sz="1200" dirty="0">
                  <a:solidFill>
                    <a:srgbClr val="FF0000"/>
                  </a:solidFill>
                </a:rPr>
                <a:t>Allt som rör samma ärende skickas i en och </a:t>
              </a:r>
              <a:r>
                <a:rPr lang="sv-SE" sz="1200" u="sng" dirty="0">
                  <a:solidFill>
                    <a:srgbClr val="FF0000"/>
                  </a:solidFill>
                </a:rPr>
                <a:t>samma tråd</a:t>
              </a:r>
              <a:r>
                <a:rPr lang="sv-SE" sz="1200" dirty="0">
                  <a:solidFill>
                    <a:srgbClr val="FF0000"/>
                  </a:solidFill>
                </a:rPr>
                <a:t>. Du kan lätt följa ärendet.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" name="Pennanteckning 21">
                <a:extLst>
                  <a:ext uri="{FF2B5EF4-FFF2-40B4-BE49-F238E27FC236}">
                    <a16:creationId xmlns:a16="http://schemas.microsoft.com/office/drawing/2014/main" id="{EC08BC61-A66E-E240-120D-4F3347EAEDB3}"/>
                  </a:ext>
                </a:extLst>
              </p14:cNvPr>
              <p14:cNvContentPartPr/>
              <p14:nvPr/>
            </p14:nvContentPartPr>
            <p14:xfrm>
              <a:off x="3445012" y="2111953"/>
              <a:ext cx="1893600" cy="592560"/>
            </p14:xfrm>
          </p:contentPart>
        </mc:Choice>
        <mc:Fallback xmlns="">
          <p:pic>
            <p:nvPicPr>
              <p:cNvPr id="22" name="Pennanteckning 21">
                <a:extLst>
                  <a:ext uri="{FF2B5EF4-FFF2-40B4-BE49-F238E27FC236}">
                    <a16:creationId xmlns:a16="http://schemas.microsoft.com/office/drawing/2014/main" id="{EC08BC61-A66E-E240-120D-4F3347EAED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36012" y="2103313"/>
                <a:ext cx="1911240" cy="61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3" name="Pennanteckning 22">
                <a:extLst>
                  <a:ext uri="{FF2B5EF4-FFF2-40B4-BE49-F238E27FC236}">
                    <a16:creationId xmlns:a16="http://schemas.microsoft.com/office/drawing/2014/main" id="{C26C2E4F-9963-6289-70EA-BEFE23D0EE2E}"/>
                  </a:ext>
                </a:extLst>
              </p14:cNvPr>
              <p14:cNvContentPartPr/>
              <p14:nvPr/>
            </p14:nvContentPartPr>
            <p14:xfrm>
              <a:off x="5267332" y="2073433"/>
              <a:ext cx="131760" cy="135720"/>
            </p14:xfrm>
          </p:contentPart>
        </mc:Choice>
        <mc:Fallback xmlns="">
          <p:pic>
            <p:nvPicPr>
              <p:cNvPr id="23" name="Pennanteckning 22">
                <a:extLst>
                  <a:ext uri="{FF2B5EF4-FFF2-40B4-BE49-F238E27FC236}">
                    <a16:creationId xmlns:a16="http://schemas.microsoft.com/office/drawing/2014/main" id="{C26C2E4F-9963-6289-70EA-BEFE23D0EE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58332" y="2064433"/>
                <a:ext cx="149400" cy="15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upp 25">
            <a:extLst>
              <a:ext uri="{FF2B5EF4-FFF2-40B4-BE49-F238E27FC236}">
                <a16:creationId xmlns:a16="http://schemas.microsoft.com/office/drawing/2014/main" id="{30313095-9985-A790-E317-D78ECF800C5C}"/>
              </a:ext>
            </a:extLst>
          </p:cNvPr>
          <p:cNvGrpSpPr/>
          <p:nvPr/>
        </p:nvGrpSpPr>
        <p:grpSpPr>
          <a:xfrm>
            <a:off x="2761012" y="1849513"/>
            <a:ext cx="832320" cy="2156400"/>
            <a:chOff x="2761012" y="1849513"/>
            <a:chExt cx="832320" cy="215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4" name="Pennanteckning 23">
                  <a:extLst>
                    <a:ext uri="{FF2B5EF4-FFF2-40B4-BE49-F238E27FC236}">
                      <a16:creationId xmlns:a16="http://schemas.microsoft.com/office/drawing/2014/main" id="{ACBEF0DA-9CBE-5FF5-735E-CA19E79C1FA3}"/>
                    </a:ext>
                  </a:extLst>
                </p14:cNvPr>
                <p14:cNvContentPartPr/>
                <p14:nvPr/>
              </p14:nvContentPartPr>
              <p14:xfrm>
                <a:off x="2761012" y="1872553"/>
                <a:ext cx="768600" cy="2133360"/>
              </p14:xfrm>
            </p:contentPart>
          </mc:Choice>
          <mc:Fallback xmlns="">
            <p:pic>
              <p:nvPicPr>
                <p:cNvPr id="24" name="Pennanteckning 23">
                  <a:extLst>
                    <a:ext uri="{FF2B5EF4-FFF2-40B4-BE49-F238E27FC236}">
                      <a16:creationId xmlns:a16="http://schemas.microsoft.com/office/drawing/2014/main" id="{ACBEF0DA-9CBE-5FF5-735E-CA19E79C1FA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52012" y="1863553"/>
                  <a:ext cx="786240" cy="21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5" name="Pennanteckning 24">
                  <a:extLst>
                    <a:ext uri="{FF2B5EF4-FFF2-40B4-BE49-F238E27FC236}">
                      <a16:creationId xmlns:a16="http://schemas.microsoft.com/office/drawing/2014/main" id="{986A2F85-7558-96D1-BE77-31EEFA3072E5}"/>
                    </a:ext>
                  </a:extLst>
                </p14:cNvPr>
                <p14:cNvContentPartPr/>
                <p14:nvPr/>
              </p14:nvContentPartPr>
              <p14:xfrm>
                <a:off x="3445012" y="1849513"/>
                <a:ext cx="148320" cy="101880"/>
              </p14:xfrm>
            </p:contentPart>
          </mc:Choice>
          <mc:Fallback xmlns="">
            <p:pic>
              <p:nvPicPr>
                <p:cNvPr id="25" name="Pennanteckning 24">
                  <a:extLst>
                    <a:ext uri="{FF2B5EF4-FFF2-40B4-BE49-F238E27FC236}">
                      <a16:creationId xmlns:a16="http://schemas.microsoft.com/office/drawing/2014/main" id="{986A2F85-7558-96D1-BE77-31EEFA3072E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436372" y="1840513"/>
                  <a:ext cx="165960" cy="119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62016806"/>
      </p:ext>
    </p:extLst>
  </p:cSld>
  <p:clrMapOvr>
    <a:masterClrMapping/>
  </p:clrMapOvr>
</p:sld>
</file>

<file path=ppt/theme/theme1.xml><?xml version="1.0" encoding="utf-8"?>
<a:theme xmlns:a="http://schemas.openxmlformats.org/drawingml/2006/main" name="rg_mall_liggande_16x9">
  <a:themeElements>
    <a:clrScheme name="RG Region Gotland">
      <a:dk1>
        <a:srgbClr val="7F7F7F"/>
      </a:dk1>
      <a:lt1>
        <a:srgbClr val="FFFFFF"/>
      </a:lt1>
      <a:dk2>
        <a:srgbClr val="464646"/>
      </a:dk2>
      <a:lt2>
        <a:srgbClr val="DCDCDC"/>
      </a:lt2>
      <a:accent1>
        <a:srgbClr val="067265"/>
      </a:accent1>
      <a:accent2>
        <a:srgbClr val="004B87"/>
      </a:accent2>
      <a:accent3>
        <a:srgbClr val="830065"/>
      </a:accent3>
      <a:accent4>
        <a:srgbClr val="FF671F"/>
      </a:accent4>
      <a:accent5>
        <a:srgbClr val="DC071B"/>
      </a:accent5>
      <a:accent6>
        <a:srgbClr val="06AC39"/>
      </a:accent6>
      <a:hlink>
        <a:srgbClr val="0074A5"/>
      </a:hlink>
      <a:folHlink>
        <a:srgbClr val="9B293C"/>
      </a:folHlink>
    </a:clrScheme>
    <a:fontScheme name="RegionGotlandPP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 anchor="b" anchorCtr="0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105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g_16_9_mall.potx" id="{A92DEEE4-C832-430D-92ED-ABE122489A16}" vid="{B015084B-95A0-4938-8390-A83531859C6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rg_16_9_mall</Template>
  <TotalTime>491</TotalTime>
  <Words>221</Words>
  <Application>Microsoft Office PowerPoint</Application>
  <PresentationFormat>Bildspel på skärmen (16:9)</PresentationFormat>
  <Paragraphs>26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3" baseType="lpstr">
      <vt:lpstr>Aptos</vt:lpstr>
      <vt:lpstr>Arial</vt:lpstr>
      <vt:lpstr>rg_mall_liggande_16x9</vt:lpstr>
      <vt:lpstr>PowerPoint-presentation</vt:lpstr>
      <vt:lpstr>Beställningar via LCSP fr.o.m. 27/4</vt:lpstr>
      <vt:lpstr>PowerPoint-presentation</vt:lpstr>
      <vt:lpstr>PowerPoint-presentation</vt:lpstr>
      <vt:lpstr>PowerPoint-presentation</vt:lpstr>
      <vt:lpstr>I rutinen finns rubriker att kopiera till ”meddelande utanför vårdtillfälle”           Här finns också anvisningar vad som ska fyllas i efter varje rubrik</vt:lpstr>
      <vt:lpstr>PowerPoint-presentation</vt:lpstr>
      <vt:lpstr>PowerPoint-presentation</vt:lpstr>
      <vt:lpstr>PowerPoint-presentation</vt:lpstr>
      <vt:lpstr>Dokumentera</vt:lpstr>
    </vt:vector>
  </TitlesOfParts>
  <Company>Region Gotland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Veronica Östling</dc:creator>
  <cp:lastModifiedBy>Veronica Östling</cp:lastModifiedBy>
  <cp:revision>14</cp:revision>
  <cp:lastPrinted>2019-03-29T14:01:19Z</cp:lastPrinted>
  <dcterms:created xsi:type="dcterms:W3CDTF">2026-01-27T18:32:33Z</dcterms:created>
  <dcterms:modified xsi:type="dcterms:W3CDTF">2026-04-21T14:37:36Z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5b25ceb-2657-4cc3-878c-8bd1333f9786_Enabled">
    <vt:lpwstr>true</vt:lpwstr>
  </property>
  <property fmtid="{D5CDD505-2E9C-101B-9397-08002B2CF9AE}" pid="3" name="MSIP_Label_85b25ceb-2657-4cc3-878c-8bd1333f9786_SetDate">
    <vt:lpwstr>2025-10-08T13:46:36Z</vt:lpwstr>
  </property>
  <property fmtid="{D5CDD505-2E9C-101B-9397-08002B2CF9AE}" pid="4" name="MSIP_Label_85b25ceb-2657-4cc3-878c-8bd1333f9786_Method">
    <vt:lpwstr>Standard</vt:lpwstr>
  </property>
  <property fmtid="{D5CDD505-2E9C-101B-9397-08002B2CF9AE}" pid="5" name="MSIP_Label_85b25ceb-2657-4cc3-878c-8bd1333f9786_Name">
    <vt:lpwstr>Intern</vt:lpwstr>
  </property>
  <property fmtid="{D5CDD505-2E9C-101B-9397-08002B2CF9AE}" pid="6" name="MSIP_Label_85b25ceb-2657-4cc3-878c-8bd1333f9786_SiteId">
    <vt:lpwstr>8a364404-860a-4168-908e-97aebb78c874</vt:lpwstr>
  </property>
  <property fmtid="{D5CDD505-2E9C-101B-9397-08002B2CF9AE}" pid="7" name="MSIP_Label_85b25ceb-2657-4cc3-878c-8bd1333f9786_ActionId">
    <vt:lpwstr>52b6ffb4-ca1c-46ee-9fa8-c252a962d3ff</vt:lpwstr>
  </property>
  <property fmtid="{D5CDD505-2E9C-101B-9397-08002B2CF9AE}" pid="8" name="MSIP_Label_85b25ceb-2657-4cc3-878c-8bd1333f9786_ContentBits">
    <vt:lpwstr>0</vt:lpwstr>
  </property>
  <property fmtid="{D5CDD505-2E9C-101B-9397-08002B2CF9AE}" pid="9" name="MSIP_Label_85b25ceb-2657-4cc3-878c-8bd1333f9786_Tag">
    <vt:lpwstr>10, 3, 0, 1</vt:lpwstr>
  </property>
</Properties>
</file>