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Lst>
  <p:notesMasterIdLst>
    <p:notesMasterId r:id="rId7"/>
  </p:notesMasterIdLst>
  <p:sldIdLst>
    <p:sldId id="263" r:id="rId2"/>
    <p:sldId id="277" r:id="rId3"/>
    <p:sldId id="560" r:id="rId4"/>
    <p:sldId id="561" r:id="rId5"/>
    <p:sldId id="562" r:id="rId6"/>
  </p:sldIdLst>
  <p:sldSz cx="9144000" cy="5143500" type="screen16x9"/>
  <p:notesSz cx="6799263" cy="9929813"/>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6161"/>
    <a:srgbClr val="009CDE"/>
    <a:srgbClr val="FFB81C"/>
    <a:srgbClr val="FFD169"/>
    <a:srgbClr val="72C7F2"/>
    <a:srgbClr val="B674A2"/>
    <a:srgbClr val="851765"/>
    <a:srgbClr val="1498D1"/>
    <a:srgbClr val="5FA89D"/>
    <a:srgbClr val="0079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9088" autoAdjust="0"/>
  </p:normalViewPr>
  <p:slideViewPr>
    <p:cSldViewPr showGuides="1">
      <p:cViewPr varScale="1">
        <p:scale>
          <a:sx n="58" d="100"/>
          <a:sy n="58" d="100"/>
        </p:scale>
        <p:origin x="1544" y="36"/>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1275" y="0"/>
            <a:ext cx="2946400" cy="498475"/>
          </a:xfrm>
          <a:prstGeom prst="rect">
            <a:avLst/>
          </a:prstGeom>
        </p:spPr>
        <p:txBody>
          <a:bodyPr vert="horz" lIns="91440" tIns="45720" rIns="91440" bIns="45720" rtlCol="0"/>
          <a:lstStyle>
            <a:lvl1pPr algn="r">
              <a:defRPr sz="1200"/>
            </a:lvl1pPr>
          </a:lstStyle>
          <a:p>
            <a:fld id="{E58E9067-3799-422B-8C99-B8A004DE2459}" type="datetimeFigureOut">
              <a:rPr lang="sv-SE" smtClean="0"/>
              <a:t>2025-10-28</a:t>
            </a:fld>
            <a:endParaRPr lang="sv-SE"/>
          </a:p>
        </p:txBody>
      </p:sp>
      <p:sp>
        <p:nvSpPr>
          <p:cNvPr id="4" name="Platshållare för bildobjekt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450" y="4778375"/>
            <a:ext cx="5440363" cy="3910013"/>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31338"/>
            <a:ext cx="2946400" cy="49847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1275" y="9431338"/>
            <a:ext cx="2946400" cy="498475"/>
          </a:xfrm>
          <a:prstGeom prst="rect">
            <a:avLst/>
          </a:prstGeom>
        </p:spPr>
        <p:txBody>
          <a:bodyPr vert="horz" lIns="91440" tIns="45720" rIns="91440" bIns="45720" rtlCol="0" anchor="b"/>
          <a:lstStyle>
            <a:lvl1pPr algn="r">
              <a:defRPr sz="1200"/>
            </a:lvl1pPr>
          </a:lstStyle>
          <a:p>
            <a:fld id="{F5BEAF60-AEFD-46D3-B922-46FDD9BC2D0B}" type="slidenum">
              <a:rPr lang="sv-SE" smtClean="0"/>
              <a:t>‹#›</a:t>
            </a:fld>
            <a:endParaRPr lang="sv-SE"/>
          </a:p>
        </p:txBody>
      </p:sp>
    </p:spTree>
    <p:extLst>
      <p:ext uri="{BB962C8B-B14F-4D97-AF65-F5344CB8AC3E}">
        <p14:creationId xmlns:p14="http://schemas.microsoft.com/office/powerpoint/2010/main" val="1523958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ramverket för samverkan har det beslutats att SIP är huvudsamverkansverktyget. Det har tagits fram en process som beskriver vad SIP är och hur man skall arbeta med SIP. Den här processen är gemensamma för all personal som skall arbeta med SIP. Det är också beslutat att skolan blir en jämbördig part i SIP-arbetet vilket innebär att de får samma skyldigheter och rättigheter till att kalla och genomföra SIP tillsammans med verksamheterna inom SOF och HSF.</a:t>
            </a:r>
          </a:p>
        </p:txBody>
      </p:sp>
      <p:sp>
        <p:nvSpPr>
          <p:cNvPr id="4" name="Platshållare för bildnummer 3"/>
          <p:cNvSpPr>
            <a:spLocks noGrp="1"/>
          </p:cNvSpPr>
          <p:nvPr>
            <p:ph type="sldNum" sz="quarter" idx="5"/>
          </p:nvPr>
        </p:nvSpPr>
        <p:spPr/>
        <p:txBody>
          <a:bodyPr/>
          <a:lstStyle/>
          <a:p>
            <a:fld id="{F5BEAF60-AEFD-46D3-B922-46FDD9BC2D0B}" type="slidenum">
              <a:rPr lang="sv-SE" smtClean="0"/>
              <a:t>1</a:t>
            </a:fld>
            <a:endParaRPr lang="sv-SE"/>
          </a:p>
        </p:txBody>
      </p:sp>
    </p:spTree>
    <p:extLst>
      <p:ext uri="{BB962C8B-B14F-4D97-AF65-F5344CB8AC3E}">
        <p14:creationId xmlns:p14="http://schemas.microsoft.com/office/powerpoint/2010/main" val="3394358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Ett helt omtag kring SIP har gjorts och nya beslut/dokument och stöd har tagits fram. Här är en sammanfattning. Det är beslutat att SIP är RG huvudsamverkansverktyg. </a:t>
            </a:r>
          </a:p>
          <a:p>
            <a:r>
              <a:rPr lang="sv-SE" dirty="0"/>
              <a:t>En riktlinje för SIP har tagits fram och beslutats av SSL. Den gäller för alla verksamheter som lyder under SOL och HSL samt skola, riktlinjen finns i </a:t>
            </a:r>
            <a:r>
              <a:rPr lang="sv-SE" dirty="0" err="1"/>
              <a:t>docpoint</a:t>
            </a:r>
            <a:r>
              <a:rPr lang="sv-SE" dirty="0"/>
              <a:t>, samarbetswebben, och i de digitala SIP-utbildningarna. All personal skall känna till riktlinjen. </a:t>
            </a:r>
          </a:p>
          <a:p>
            <a:endParaRPr lang="sv-SE" dirty="0"/>
          </a:p>
          <a:p>
            <a:r>
              <a:rPr lang="sv-SE" b="1" dirty="0"/>
              <a:t>SIP-som huvudsamverkansverktyg </a:t>
            </a:r>
            <a:r>
              <a:rPr lang="sv-SE" dirty="0"/>
              <a:t>skall ses i relation till de andra samverkansmöten man har. Varje verksamhet behöver se över vilka andra samverkansmöten man har och ställa sig frågan om man i första hand kan ersätta dem med SIP. I andra hand, i de fall man vill ha kvar andra typer av samverkansmöten måste det vara tydligt i rutiner hur SIP och de andra samverkansmötena förhåller sig till varandra. När behövs SIP och när behövs andra samverkansmöten?</a:t>
            </a:r>
          </a:p>
          <a:p>
            <a:endParaRPr lang="sv-SE" dirty="0"/>
          </a:p>
          <a:p>
            <a:r>
              <a:rPr lang="sv-SE" b="1" dirty="0"/>
              <a:t>Rutiner-</a:t>
            </a:r>
            <a:r>
              <a:rPr lang="sv-SE" dirty="0"/>
              <a:t> verksamheterna behöver skapa interna rutiner utifrån riktlinjen och SIP-manualen, ex. att se till att all personal har utbildning, att man har koll på ärende flöden internt, ex. vem som gör vad och när. </a:t>
            </a:r>
          </a:p>
          <a:p>
            <a:endParaRPr lang="sv-SE" dirty="0"/>
          </a:p>
          <a:p>
            <a:r>
              <a:rPr lang="sv-SE" b="1" dirty="0"/>
              <a:t>Kompetens</a:t>
            </a:r>
            <a:r>
              <a:rPr lang="sv-SE" dirty="0"/>
              <a:t> – All personal som arbetar med SIP skall ha utbildning utifrån om de arbetar med barn/unga eller med vuxna. </a:t>
            </a:r>
          </a:p>
          <a:p>
            <a:endParaRPr lang="sv-SE" dirty="0"/>
          </a:p>
          <a:p>
            <a:r>
              <a:rPr lang="sv-SE" b="1" dirty="0"/>
              <a:t>Avvikelser – </a:t>
            </a:r>
            <a:r>
              <a:rPr lang="sv-SE" b="0" dirty="0"/>
              <a:t>det är viktigt att göra avvikelser om samverkan inte fungerar, i SIP-manualen framgår det vad som är en avvikelse. Avvikelser görs genom att gå in på Insidan, sök på avvikelsehantering och klicka sedan på ”Avvikelser gällande SIP (Samordnad individuell plan)</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Samarbetswebben</a:t>
            </a:r>
            <a:r>
              <a:rPr lang="sv-SE" dirty="0"/>
              <a:t> - Samarbetswebben </a:t>
            </a:r>
            <a:r>
              <a:rPr lang="sv-SE" sz="1200" b="0" i="0" kern="1200" dirty="0">
                <a:solidFill>
                  <a:schemeClr val="tx1"/>
                </a:solidFill>
                <a:effectLst/>
                <a:latin typeface="+mn-lt"/>
                <a:ea typeface="+mn-ea"/>
                <a:cs typeface="+mn-cs"/>
              </a:rPr>
              <a:t>vänder sig till medarbetare, samarbetspartners, vårdgivare, entreprenörer och utförare som på olika sätt kommer i kontakt med Region Gotland. </a:t>
            </a:r>
            <a:r>
              <a:rPr lang="sv-SE" dirty="0"/>
              <a:t>SIP i Samarbetswebben skall all personal känna till, där finns allt om SIP, gäller för alla åldrar. Där finns mallar, stöddokument och styrdokument samlat som stöd för medarbetare både inom RG och för våra externa samarbetspartners.</a:t>
            </a:r>
          </a:p>
          <a:p>
            <a:endParaRPr lang="sv-SE" dirty="0"/>
          </a:p>
          <a:p>
            <a:r>
              <a:rPr lang="sv-SE" b="1" dirty="0"/>
              <a:t>SIP-manualen </a:t>
            </a:r>
            <a:r>
              <a:rPr lang="sv-SE" dirty="0"/>
              <a:t>är ett vägledande dokument i hur man konkret skall arbeta utifrån SIP-processen. </a:t>
            </a:r>
            <a:r>
              <a:rPr lang="sv-SE" sz="1200" b="0" i="0" kern="1200" dirty="0">
                <a:solidFill>
                  <a:schemeClr val="tx1"/>
                </a:solidFill>
                <a:effectLst/>
                <a:latin typeface="+mn-lt"/>
                <a:ea typeface="+mn-ea"/>
                <a:cs typeface="+mn-cs"/>
              </a:rPr>
              <a:t>SIP-manualen tydliggör roller och arbetsuppgifter i SIP-processen och fungerar som ett stöd och en vägledning i det praktiska arbetet med SIP. Den finns även inlagd i de digitala utbildningarna så att alla personal skall känna till den.</a:t>
            </a:r>
          </a:p>
          <a:p>
            <a:endParaRPr lang="sv-SE" sz="1200" b="0" i="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F5BEAF60-AEFD-46D3-B922-46FDD9BC2D0B}" type="slidenum">
              <a:rPr lang="sv-SE" smtClean="0"/>
              <a:t>2</a:t>
            </a:fld>
            <a:endParaRPr lang="sv-SE"/>
          </a:p>
        </p:txBody>
      </p:sp>
    </p:spTree>
    <p:extLst>
      <p:ext uri="{BB962C8B-B14F-4D97-AF65-F5344CB8AC3E}">
        <p14:creationId xmlns:p14="http://schemas.microsoft.com/office/powerpoint/2010/main" val="1903244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Nivåerna finns utifrån om man endast kommer delta eller om man skall jobba med hela SIP-processen.</a:t>
            </a:r>
          </a:p>
          <a:p>
            <a:r>
              <a:rPr lang="sv-SE" dirty="0"/>
              <a:t>Hitintills har över 500 personer från SOF, HSF och skola utbildats i SIP under våren-2025, ca 300 av dem i den fördjupade utbildningen. Alla ska ha utbildning i SIP utifrån angiven målgrupp. För de medarbetare som inte har gått SIP-utbildning under våren 2025 och för framtida medarbetare så finns dessa utbildningar digitalt på Kursportalen. Dessa utbildningar kommer finnas tills vidare. Då utbildningar i Kompetenspersonalen är individuella skall personalen genomföra dessa utbildningar individuellt för då blir det rätt i statistik samt att chef kan se vem som har gått utbildningen eller behöver gå utbildning.</a:t>
            </a:r>
          </a:p>
          <a:p>
            <a:endParaRPr lang="sv-SE" dirty="0"/>
          </a:p>
          <a:p>
            <a:endParaRPr lang="sv-SE" dirty="0"/>
          </a:p>
        </p:txBody>
      </p:sp>
      <p:sp>
        <p:nvSpPr>
          <p:cNvPr id="4" name="Platshållare för bildnummer 3"/>
          <p:cNvSpPr>
            <a:spLocks noGrp="1"/>
          </p:cNvSpPr>
          <p:nvPr>
            <p:ph type="sldNum" sz="quarter" idx="5"/>
          </p:nvPr>
        </p:nvSpPr>
        <p:spPr/>
        <p:txBody>
          <a:bodyPr/>
          <a:lstStyle/>
          <a:p>
            <a:fld id="{F5BEAF60-AEFD-46D3-B922-46FDD9BC2D0B}" type="slidenum">
              <a:rPr lang="sv-SE" smtClean="0"/>
              <a:t>3</a:t>
            </a:fld>
            <a:endParaRPr lang="sv-SE"/>
          </a:p>
        </p:txBody>
      </p:sp>
    </p:spTree>
    <p:extLst>
      <p:ext uri="{BB962C8B-B14F-4D97-AF65-F5344CB8AC3E}">
        <p14:creationId xmlns:p14="http://schemas.microsoft.com/office/powerpoint/2010/main" val="1678552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70541-872F-26C4-1F39-9CBBFCE8015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2886B80-1AC4-9F3F-151E-492275367B0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B5C41DC-0BB0-F072-538E-0448D6046E1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All personal skall kunna om SIP men det är inte all personal som sedan jobbar med hela SIP-processen, därav två nivåer. </a:t>
            </a:r>
          </a:p>
          <a:p>
            <a:r>
              <a:rPr lang="sv-SE" dirty="0"/>
              <a:t>Hitintills har över 100 personer från SOF, HSF som jobbar med vuxna utbildats i SIP under hösten-2024. Nu finns det utbildningar digitalt och alla ska ha utbildning i SIP utifrån angiven målgrupp. För de medarbetare som inte har gått SIP-utbildning under hösten-2024 och för framtida medarbetare så finns dessa utbildningar digitalt på Kursportalen. Dessa utbildningar kommer finnas tills vidare. Då utbildningar i Kompetenspersonalen är individuella skall personalen genomföra dessa utbildningar individuellt för då blir det rätt i statistik samt att chef kan ha koll på vem som har gått utbildningen. </a:t>
            </a:r>
          </a:p>
          <a:p>
            <a:endParaRPr lang="sv-SE" dirty="0"/>
          </a:p>
        </p:txBody>
      </p:sp>
      <p:sp>
        <p:nvSpPr>
          <p:cNvPr id="4" name="Platshållare för bildnummer 3">
            <a:extLst>
              <a:ext uri="{FF2B5EF4-FFF2-40B4-BE49-F238E27FC236}">
                <a16:creationId xmlns:a16="http://schemas.microsoft.com/office/drawing/2014/main" id="{B4C13BD0-D365-B3F5-63B1-8F83F5904429}"/>
              </a:ext>
            </a:extLst>
          </p:cNvPr>
          <p:cNvSpPr>
            <a:spLocks noGrp="1"/>
          </p:cNvSpPr>
          <p:nvPr>
            <p:ph type="sldNum" sz="quarter" idx="5"/>
          </p:nvPr>
        </p:nvSpPr>
        <p:spPr/>
        <p:txBody>
          <a:bodyPr/>
          <a:lstStyle/>
          <a:p>
            <a:fld id="{F5BEAF60-AEFD-46D3-B922-46FDD9BC2D0B}" type="slidenum">
              <a:rPr lang="sv-SE" smtClean="0"/>
              <a:t>4</a:t>
            </a:fld>
            <a:endParaRPr lang="sv-SE"/>
          </a:p>
        </p:txBody>
      </p:sp>
    </p:spTree>
    <p:extLst>
      <p:ext uri="{BB962C8B-B14F-4D97-AF65-F5344CB8AC3E}">
        <p14:creationId xmlns:p14="http://schemas.microsoft.com/office/powerpoint/2010/main" val="1875663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Tänk igenom vilka samverkansmöten som man har idag och om de kan i första hand ersättas med SIP. Skolan är en ny part i samverkan, finns det nuvarande samverkansmöten som man behöver ändra på ersätta det med SIP. </a:t>
            </a:r>
          </a:p>
          <a:p>
            <a:endParaRPr lang="sv-SE" dirty="0"/>
          </a:p>
          <a:p>
            <a:r>
              <a:rPr lang="sv-SE" dirty="0"/>
              <a:t>Tänk igenom om verksamheten behöver ha rutiner kring SIP. Hur för vi statistik? All personal ska ha utbildning i SIP, vad har vi rutiner som säkerställer det? </a:t>
            </a:r>
          </a:p>
          <a:p>
            <a:endParaRPr lang="sv-SE" dirty="0"/>
          </a:p>
          <a:p>
            <a:r>
              <a:rPr lang="sv-SE" dirty="0"/>
              <a:t>SIP i Samarbetswebben skall all personal känna till, den sidan uppdateras emellanåt och därför är det bra om man prenumererar på den så man håller sig uppdaterad.</a:t>
            </a:r>
          </a:p>
        </p:txBody>
      </p:sp>
      <p:sp>
        <p:nvSpPr>
          <p:cNvPr id="4" name="Platshållare för bildnummer 3"/>
          <p:cNvSpPr>
            <a:spLocks noGrp="1"/>
          </p:cNvSpPr>
          <p:nvPr>
            <p:ph type="sldNum" sz="quarter" idx="5"/>
          </p:nvPr>
        </p:nvSpPr>
        <p:spPr/>
        <p:txBody>
          <a:bodyPr/>
          <a:lstStyle/>
          <a:p>
            <a:fld id="{F5BEAF60-AEFD-46D3-B922-46FDD9BC2D0B}" type="slidenum">
              <a:rPr lang="sv-SE" smtClean="0"/>
              <a:t>5</a:t>
            </a:fld>
            <a:endParaRPr lang="sv-SE"/>
          </a:p>
        </p:txBody>
      </p:sp>
    </p:spTree>
    <p:extLst>
      <p:ext uri="{BB962C8B-B14F-4D97-AF65-F5344CB8AC3E}">
        <p14:creationId xmlns:p14="http://schemas.microsoft.com/office/powerpoint/2010/main" val="3746676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Textsida hel">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
        <p:nvSpPr>
          <p:cNvPr id="9" name="Rektangel 8"/>
          <p:cNvSpPr/>
          <p:nvPr userDrawn="1"/>
        </p:nvSpPr>
        <p:spPr>
          <a:xfrm>
            <a:off x="0" y="0"/>
            <a:ext cx="540000" cy="5143500"/>
          </a:xfrm>
          <a:prstGeom prst="rect">
            <a:avLst/>
          </a:prstGeom>
          <a:solidFill>
            <a:srgbClr val="F36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244278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_Bild med text till höger">
    <p:spTree>
      <p:nvGrpSpPr>
        <p:cNvPr id="1" name=""/>
        <p:cNvGrpSpPr/>
        <p:nvPr/>
      </p:nvGrpSpPr>
      <p:grpSpPr>
        <a:xfrm>
          <a:off x="0" y="0"/>
          <a:ext cx="0" cy="0"/>
          <a:chOff x="0" y="0"/>
          <a:chExt cx="0" cy="0"/>
        </a:xfrm>
      </p:grpSpPr>
      <p:sp>
        <p:nvSpPr>
          <p:cNvPr id="5" name="Platshållare för text 2"/>
          <p:cNvSpPr>
            <a:spLocks noGrp="1"/>
          </p:cNvSpPr>
          <p:nvPr>
            <p:ph type="body" sz="half" idx="2"/>
          </p:nvPr>
        </p:nvSpPr>
        <p:spPr>
          <a:xfrm>
            <a:off x="5144400" y="0"/>
            <a:ext cx="3999600" cy="5143500"/>
          </a:xfrm>
          <a:prstGeom prst="rect">
            <a:avLst/>
          </a:prstGeom>
          <a:solidFill>
            <a:srgbClr val="FFB81C"/>
          </a:solidFill>
        </p:spPr>
        <p:txBody>
          <a:bodyPr lIns="360000" tIns="360000" rIns="360000" bIns="360000" anchor="t" anchorCtr="0"/>
          <a:lstStyle>
            <a:lvl1pPr defTabSz="540000">
              <a:tabLst>
                <a:tab pos="252000" algn="l"/>
              </a:tabLst>
              <a:defRPr sz="1800">
                <a:solidFill>
                  <a:schemeClr val="bg1"/>
                </a:solidFill>
                <a:latin typeface="+mn-lt"/>
              </a:defRPr>
            </a:lvl1pPr>
          </a:lstStyle>
          <a:p>
            <a:pPr lvl="0"/>
            <a:r>
              <a:rPr lang="sv-SE"/>
              <a:t>Redigera format för bakgrundstext</a:t>
            </a:r>
          </a:p>
        </p:txBody>
      </p:sp>
      <p:sp>
        <p:nvSpPr>
          <p:cNvPr id="11" name="Platshållare för bild 2"/>
          <p:cNvSpPr>
            <a:spLocks noGrp="1"/>
          </p:cNvSpPr>
          <p:nvPr>
            <p:ph type="pic" idx="10"/>
          </p:nvPr>
        </p:nvSpPr>
        <p:spPr>
          <a:xfrm>
            <a:off x="0" y="0"/>
            <a:ext cx="5144400" cy="51435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pic>
        <p:nvPicPr>
          <p:cNvPr id="8" name="Bildobjekt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0783" y="4389080"/>
            <a:ext cx="1396177" cy="539025"/>
          </a:xfrm>
          <a:prstGeom prst="rect">
            <a:avLst/>
          </a:prstGeom>
        </p:spPr>
      </p:pic>
    </p:spTree>
    <p:extLst>
      <p:ext uri="{BB962C8B-B14F-4D97-AF65-F5344CB8AC3E}">
        <p14:creationId xmlns:p14="http://schemas.microsoft.com/office/powerpoint/2010/main" val="948311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ild med text till vänster">
    <p:spTree>
      <p:nvGrpSpPr>
        <p:cNvPr id="1" name=""/>
        <p:cNvGrpSpPr/>
        <p:nvPr/>
      </p:nvGrpSpPr>
      <p:grpSpPr>
        <a:xfrm>
          <a:off x="0" y="0"/>
          <a:ext cx="0" cy="0"/>
          <a:chOff x="0" y="0"/>
          <a:chExt cx="0" cy="0"/>
        </a:xfrm>
      </p:grpSpPr>
      <p:sp>
        <p:nvSpPr>
          <p:cNvPr id="11" name="Platshållare för bild 2"/>
          <p:cNvSpPr>
            <a:spLocks noGrp="1"/>
          </p:cNvSpPr>
          <p:nvPr>
            <p:ph type="pic" idx="10"/>
          </p:nvPr>
        </p:nvSpPr>
        <p:spPr>
          <a:xfrm>
            <a:off x="3999600" y="0"/>
            <a:ext cx="5144400" cy="51435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5" name="Platshållare för text 2"/>
          <p:cNvSpPr>
            <a:spLocks noGrp="1"/>
          </p:cNvSpPr>
          <p:nvPr>
            <p:ph type="body" sz="half" idx="2"/>
          </p:nvPr>
        </p:nvSpPr>
        <p:spPr>
          <a:xfrm>
            <a:off x="0" y="0"/>
            <a:ext cx="3999600" cy="5143500"/>
          </a:xfrm>
          <a:prstGeom prst="rect">
            <a:avLst/>
          </a:prstGeom>
          <a:solidFill>
            <a:schemeClr val="accent3"/>
          </a:solidFill>
        </p:spPr>
        <p:txBody>
          <a:bodyPr lIns="360000" tIns="360000" rIns="360000" bIns="360000" anchor="t" anchorCtr="0"/>
          <a:lstStyle>
            <a:lvl1pPr defTabSz="540000">
              <a:tabLst>
                <a:tab pos="252000" algn="l"/>
              </a:tabLst>
              <a:defRPr sz="1800">
                <a:solidFill>
                  <a:schemeClr val="bg1"/>
                </a:solidFill>
                <a:latin typeface="+mn-lt"/>
              </a:defRPr>
            </a:lvl1pPr>
          </a:lstStyle>
          <a:p>
            <a:pPr lvl="0"/>
            <a:r>
              <a:rPr lang="sv-SE"/>
              <a:t>Redigera format för bakgrundstext</a:t>
            </a:r>
          </a:p>
        </p:txBody>
      </p:sp>
      <p:pic>
        <p:nvPicPr>
          <p:cNvPr id="6" name="Bildobjekt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0783" y="4389080"/>
            <a:ext cx="1396177" cy="539025"/>
          </a:xfrm>
          <a:prstGeom prst="rect">
            <a:avLst/>
          </a:prstGeom>
        </p:spPr>
      </p:pic>
    </p:spTree>
    <p:extLst>
      <p:ext uri="{BB962C8B-B14F-4D97-AF65-F5344CB8AC3E}">
        <p14:creationId xmlns:p14="http://schemas.microsoft.com/office/powerpoint/2010/main" val="25627545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2_Bild med text till vänster">
    <p:spTree>
      <p:nvGrpSpPr>
        <p:cNvPr id="1" name=""/>
        <p:cNvGrpSpPr/>
        <p:nvPr/>
      </p:nvGrpSpPr>
      <p:grpSpPr>
        <a:xfrm>
          <a:off x="0" y="0"/>
          <a:ext cx="0" cy="0"/>
          <a:chOff x="0" y="0"/>
          <a:chExt cx="0" cy="0"/>
        </a:xfrm>
      </p:grpSpPr>
      <p:sp>
        <p:nvSpPr>
          <p:cNvPr id="11" name="Platshållare för bild 2"/>
          <p:cNvSpPr>
            <a:spLocks noGrp="1"/>
          </p:cNvSpPr>
          <p:nvPr>
            <p:ph type="pic" idx="10"/>
          </p:nvPr>
        </p:nvSpPr>
        <p:spPr>
          <a:xfrm>
            <a:off x="3999600" y="0"/>
            <a:ext cx="5144400" cy="51435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5" name="Platshållare för text 2"/>
          <p:cNvSpPr>
            <a:spLocks noGrp="1"/>
          </p:cNvSpPr>
          <p:nvPr>
            <p:ph type="body" sz="half" idx="2"/>
          </p:nvPr>
        </p:nvSpPr>
        <p:spPr>
          <a:xfrm>
            <a:off x="0" y="0"/>
            <a:ext cx="3999600" cy="5143500"/>
          </a:xfrm>
          <a:prstGeom prst="rect">
            <a:avLst/>
          </a:prstGeom>
          <a:solidFill>
            <a:schemeClr val="accent5"/>
          </a:solidFill>
        </p:spPr>
        <p:txBody>
          <a:bodyPr lIns="360000" tIns="360000" rIns="360000" bIns="360000" anchor="t" anchorCtr="0"/>
          <a:lstStyle>
            <a:lvl1pPr defTabSz="540000">
              <a:tabLst>
                <a:tab pos="252000" algn="l"/>
              </a:tabLst>
              <a:defRPr sz="1800">
                <a:solidFill>
                  <a:schemeClr val="bg1"/>
                </a:solidFill>
                <a:latin typeface="+mn-lt"/>
              </a:defRPr>
            </a:lvl1pPr>
          </a:lstStyle>
          <a:p>
            <a:pPr lvl="0"/>
            <a:r>
              <a:rPr lang="sv-SE"/>
              <a:t>Redigera format för bakgrundstext</a:t>
            </a:r>
          </a:p>
        </p:txBody>
      </p:sp>
      <p:pic>
        <p:nvPicPr>
          <p:cNvPr id="6" name="Bildobjekt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0783" y="4389080"/>
            <a:ext cx="1396177" cy="539025"/>
          </a:xfrm>
          <a:prstGeom prst="rect">
            <a:avLst/>
          </a:prstGeom>
        </p:spPr>
      </p:pic>
    </p:spTree>
    <p:extLst>
      <p:ext uri="{BB962C8B-B14F-4D97-AF65-F5344CB8AC3E}">
        <p14:creationId xmlns:p14="http://schemas.microsoft.com/office/powerpoint/2010/main" val="32395935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Bild med text till vänster">
    <p:spTree>
      <p:nvGrpSpPr>
        <p:cNvPr id="1" name=""/>
        <p:cNvGrpSpPr/>
        <p:nvPr/>
      </p:nvGrpSpPr>
      <p:grpSpPr>
        <a:xfrm>
          <a:off x="0" y="0"/>
          <a:ext cx="0" cy="0"/>
          <a:chOff x="0" y="0"/>
          <a:chExt cx="0" cy="0"/>
        </a:xfrm>
      </p:grpSpPr>
      <p:sp>
        <p:nvSpPr>
          <p:cNvPr id="11" name="Platshållare för bild 2"/>
          <p:cNvSpPr>
            <a:spLocks noGrp="1"/>
          </p:cNvSpPr>
          <p:nvPr>
            <p:ph type="pic" idx="10"/>
          </p:nvPr>
        </p:nvSpPr>
        <p:spPr>
          <a:xfrm>
            <a:off x="3999600" y="0"/>
            <a:ext cx="5144400" cy="51435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5" name="Platshållare för text 2"/>
          <p:cNvSpPr>
            <a:spLocks noGrp="1"/>
          </p:cNvSpPr>
          <p:nvPr>
            <p:ph type="body" sz="half" idx="2"/>
          </p:nvPr>
        </p:nvSpPr>
        <p:spPr>
          <a:xfrm>
            <a:off x="0" y="0"/>
            <a:ext cx="3999600" cy="5143500"/>
          </a:xfrm>
          <a:prstGeom prst="rect">
            <a:avLst/>
          </a:prstGeom>
          <a:solidFill>
            <a:srgbClr val="009CDE"/>
          </a:solidFill>
        </p:spPr>
        <p:txBody>
          <a:bodyPr lIns="360000" tIns="360000" rIns="360000" bIns="360000" anchor="t" anchorCtr="0"/>
          <a:lstStyle>
            <a:lvl1pPr defTabSz="540000">
              <a:tabLst>
                <a:tab pos="252000" algn="l"/>
              </a:tabLst>
              <a:defRPr sz="1800">
                <a:solidFill>
                  <a:schemeClr val="bg1"/>
                </a:solidFill>
                <a:latin typeface="+mn-lt"/>
              </a:defRPr>
            </a:lvl1pPr>
          </a:lstStyle>
          <a:p>
            <a:pPr lvl="0"/>
            <a:r>
              <a:rPr lang="sv-SE"/>
              <a:t>Redigera format för bakgrundstext</a:t>
            </a:r>
          </a:p>
        </p:txBody>
      </p:sp>
      <p:pic>
        <p:nvPicPr>
          <p:cNvPr id="6" name="Bildobjekt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0783" y="4389080"/>
            <a:ext cx="1396177" cy="539025"/>
          </a:xfrm>
          <a:prstGeom prst="rect">
            <a:avLst/>
          </a:prstGeom>
        </p:spPr>
      </p:pic>
    </p:spTree>
    <p:extLst>
      <p:ext uri="{BB962C8B-B14F-4D97-AF65-F5344CB8AC3E}">
        <p14:creationId xmlns:p14="http://schemas.microsoft.com/office/powerpoint/2010/main" val="34253170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re bilder med bildtext">
    <p:spTree>
      <p:nvGrpSpPr>
        <p:cNvPr id="1" name=""/>
        <p:cNvGrpSpPr/>
        <p:nvPr/>
      </p:nvGrpSpPr>
      <p:grpSpPr>
        <a:xfrm>
          <a:off x="0" y="0"/>
          <a:ext cx="0" cy="0"/>
          <a:chOff x="0" y="0"/>
          <a:chExt cx="0" cy="0"/>
        </a:xfrm>
      </p:grpSpPr>
      <p:sp>
        <p:nvSpPr>
          <p:cNvPr id="11" name="Platshållare för bild 2"/>
          <p:cNvSpPr>
            <a:spLocks noGrp="1"/>
          </p:cNvSpPr>
          <p:nvPr>
            <p:ph type="pic" idx="10"/>
          </p:nvPr>
        </p:nvSpPr>
        <p:spPr>
          <a:xfrm>
            <a:off x="2570400" y="0"/>
            <a:ext cx="6573600" cy="51435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8" name="Platshållare för bild 2"/>
          <p:cNvSpPr>
            <a:spLocks noGrp="1"/>
          </p:cNvSpPr>
          <p:nvPr>
            <p:ph type="pic" idx="13"/>
          </p:nvPr>
        </p:nvSpPr>
        <p:spPr>
          <a:xfrm>
            <a:off x="0" y="-5461"/>
            <a:ext cx="2570400" cy="25704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10" name="Platshållare för bild 2"/>
          <p:cNvSpPr>
            <a:spLocks noGrp="1"/>
          </p:cNvSpPr>
          <p:nvPr>
            <p:ph type="pic" idx="14"/>
          </p:nvPr>
        </p:nvSpPr>
        <p:spPr>
          <a:xfrm>
            <a:off x="0" y="2564046"/>
            <a:ext cx="2570400" cy="2579453"/>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14" name="Platshållare för text 2"/>
          <p:cNvSpPr>
            <a:spLocks noGrp="1"/>
          </p:cNvSpPr>
          <p:nvPr>
            <p:ph type="body" sz="half" idx="2" hasCustomPrompt="1"/>
          </p:nvPr>
        </p:nvSpPr>
        <p:spPr>
          <a:xfrm>
            <a:off x="4211452" y="843558"/>
            <a:ext cx="4932548" cy="1060112"/>
          </a:xfrm>
          <a:prstGeom prst="rect">
            <a:avLst/>
          </a:prstGeom>
          <a:solidFill>
            <a:schemeClr val="accent1">
              <a:alpha val="90000"/>
            </a:schemeClr>
          </a:solidFill>
        </p:spPr>
        <p:txBody>
          <a:bodyPr lIns="360000" tIns="108000" rIns="360000" bIns="108000" anchor="ctr" anchorCtr="0"/>
          <a:lstStyle>
            <a:lvl1pPr>
              <a:defRPr sz="1600">
                <a:solidFill>
                  <a:schemeClr val="bg1"/>
                </a:solidFill>
                <a:latin typeface="+mn-lt"/>
              </a:defRPr>
            </a:lvl1pPr>
          </a:lstStyle>
          <a:p>
            <a:pPr lvl="0"/>
            <a:r>
              <a:rPr lang="sv-SE" dirty="0"/>
              <a:t>Skriv text här</a:t>
            </a:r>
          </a:p>
        </p:txBody>
      </p:sp>
      <p:pic>
        <p:nvPicPr>
          <p:cNvPr id="12" name="Bildobjekt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0783" y="4389080"/>
            <a:ext cx="1396177" cy="539025"/>
          </a:xfrm>
          <a:prstGeom prst="rect">
            <a:avLst/>
          </a:prstGeom>
        </p:spPr>
      </p:pic>
    </p:spTree>
    <p:extLst>
      <p:ext uri="{BB962C8B-B14F-4D97-AF65-F5344CB8AC3E}">
        <p14:creationId xmlns:p14="http://schemas.microsoft.com/office/powerpoint/2010/main" val="3787277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sida hel">
    <p:spTree>
      <p:nvGrpSpPr>
        <p:cNvPr id="1" name=""/>
        <p:cNvGrpSpPr/>
        <p:nvPr/>
      </p:nvGrpSpPr>
      <p:grpSpPr>
        <a:xfrm>
          <a:off x="0" y="0"/>
          <a:ext cx="0" cy="0"/>
          <a:chOff x="0" y="0"/>
          <a:chExt cx="0" cy="0"/>
        </a:xfrm>
      </p:grpSpPr>
      <p:sp>
        <p:nvSpPr>
          <p:cNvPr id="7" name="Rektangel 6"/>
          <p:cNvSpPr/>
          <p:nvPr userDrawn="1"/>
        </p:nvSpPr>
        <p:spPr>
          <a:xfrm>
            <a:off x="-2" y="1"/>
            <a:ext cx="489600" cy="5143500"/>
          </a:xfrm>
          <a:prstGeom prst="rect">
            <a:avLst/>
          </a:prstGeom>
          <a:solidFill>
            <a:srgbClr val="FFB8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
        <p:nvSpPr>
          <p:cNvPr id="9" name="Rektangel 8"/>
          <p:cNvSpPr/>
          <p:nvPr userDrawn="1"/>
        </p:nvSpPr>
        <p:spPr>
          <a:xfrm>
            <a:off x="0" y="0"/>
            <a:ext cx="540000" cy="51435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758615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Textsida hel">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
        <p:nvSpPr>
          <p:cNvPr id="9" name="Rektangel 8"/>
          <p:cNvSpPr/>
          <p:nvPr userDrawn="1"/>
        </p:nvSpPr>
        <p:spPr>
          <a:xfrm>
            <a:off x="0" y="0"/>
            <a:ext cx="540000" cy="5143500"/>
          </a:xfrm>
          <a:prstGeom prst="rect">
            <a:avLst/>
          </a:prstGeom>
          <a:solidFill>
            <a:srgbClr val="FFD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871176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extsida hel">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
        <p:nvSpPr>
          <p:cNvPr id="9" name="Rektangel 8"/>
          <p:cNvSpPr/>
          <p:nvPr userDrawn="1"/>
        </p:nvSpPr>
        <p:spPr>
          <a:xfrm>
            <a:off x="0" y="0"/>
            <a:ext cx="540000" cy="5143500"/>
          </a:xfrm>
          <a:prstGeom prst="rect">
            <a:avLst/>
          </a:prstGeom>
          <a:solidFill>
            <a:srgbClr val="5FA8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329910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extsida hel">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
        <p:nvSpPr>
          <p:cNvPr id="9" name="Rektangel 8"/>
          <p:cNvSpPr/>
          <p:nvPr userDrawn="1"/>
        </p:nvSpPr>
        <p:spPr>
          <a:xfrm>
            <a:off x="0" y="0"/>
            <a:ext cx="540000" cy="5143500"/>
          </a:xfrm>
          <a:prstGeom prst="rect">
            <a:avLst/>
          </a:prstGeom>
          <a:solidFill>
            <a:srgbClr val="72C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194482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extsida hel">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
        <p:nvSpPr>
          <p:cNvPr id="9" name="Rektangel 8"/>
          <p:cNvSpPr/>
          <p:nvPr userDrawn="1"/>
        </p:nvSpPr>
        <p:spPr>
          <a:xfrm>
            <a:off x="0" y="0"/>
            <a:ext cx="540000" cy="5143500"/>
          </a:xfrm>
          <a:prstGeom prst="rect">
            <a:avLst/>
          </a:prstGeom>
          <a:solidFill>
            <a:srgbClr val="B674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30596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Helbild med bildtext">
    <p:spTree>
      <p:nvGrpSpPr>
        <p:cNvPr id="1" name=""/>
        <p:cNvGrpSpPr/>
        <p:nvPr/>
      </p:nvGrpSpPr>
      <p:grpSpPr>
        <a:xfrm>
          <a:off x="0" y="0"/>
          <a:ext cx="0" cy="0"/>
          <a:chOff x="0" y="0"/>
          <a:chExt cx="0" cy="0"/>
        </a:xfrm>
      </p:grpSpPr>
      <p:sp>
        <p:nvSpPr>
          <p:cNvPr id="11" name="Platshållare för bild 2"/>
          <p:cNvSpPr>
            <a:spLocks noGrp="1"/>
          </p:cNvSpPr>
          <p:nvPr>
            <p:ph type="pic" idx="10"/>
          </p:nvPr>
        </p:nvSpPr>
        <p:spPr>
          <a:xfrm>
            <a:off x="0" y="0"/>
            <a:ext cx="9144000" cy="5143500"/>
          </a:xfrm>
          <a:prstGeom prst="rect">
            <a:avLst/>
          </a:prstGeom>
        </p:spPr>
        <p:txBody>
          <a:bodyPr lIns="180000" tIns="180000" rIns="108000">
            <a:normAutofit/>
          </a:bodyPr>
          <a:lstStyle>
            <a:lvl1pPr marL="0" indent="0" algn="ctr">
              <a:buNone/>
              <a:defRPr sz="20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6" name="textruta 5"/>
          <p:cNvSpPr txBox="1"/>
          <p:nvPr userDrawn="1"/>
        </p:nvSpPr>
        <p:spPr>
          <a:xfrm>
            <a:off x="1691680" y="1275606"/>
            <a:ext cx="4248472" cy="1080120"/>
          </a:xfrm>
          <a:prstGeom prst="rect">
            <a:avLst/>
          </a:prstGeom>
        </p:spPr>
        <p:txBody>
          <a:bodyPr vert="horz" wrap="square" lIns="0" tIns="0" rIns="0" bIns="0" rtlCol="0" anchor="b" anchorCtr="0">
            <a:normAutofit/>
          </a:bodyPr>
          <a:lstStyle/>
          <a:p>
            <a:pPr marL="0" marR="0" indent="0" algn="l" defTabSz="914400" rtl="0" eaLnBrk="1" fontAlgn="auto" latinLnBrk="0" hangingPunct="1">
              <a:lnSpc>
                <a:spcPct val="100000"/>
              </a:lnSpc>
              <a:spcBef>
                <a:spcPct val="0"/>
              </a:spcBef>
              <a:spcAft>
                <a:spcPts val="0"/>
              </a:spcAft>
              <a:buClrTx/>
              <a:buSzTx/>
              <a:buFontTx/>
              <a:buNone/>
              <a:tabLst/>
            </a:pPr>
            <a:endParaRPr kumimoji="0" lang="sv-SE" sz="1050" b="0" i="0" u="none" strike="noStrike" kern="1200" cap="none" spc="0" normalizeH="0" baseline="0" noProof="0" dirty="0">
              <a:ln>
                <a:noFill/>
              </a:ln>
              <a:solidFill>
                <a:schemeClr val="tx1"/>
              </a:solidFill>
              <a:effectLst/>
              <a:uLnTx/>
              <a:uFillTx/>
              <a:latin typeface="+mj-lt"/>
              <a:ea typeface="+mj-ea"/>
              <a:cs typeface="+mj-cs"/>
            </a:endParaRPr>
          </a:p>
        </p:txBody>
      </p:sp>
      <p:sp>
        <p:nvSpPr>
          <p:cNvPr id="12" name="Platshållare för text 2"/>
          <p:cNvSpPr>
            <a:spLocks noGrp="1"/>
          </p:cNvSpPr>
          <p:nvPr>
            <p:ph type="body" sz="half" idx="2" hasCustomPrompt="1"/>
          </p:nvPr>
        </p:nvSpPr>
        <p:spPr>
          <a:xfrm>
            <a:off x="0" y="2708772"/>
            <a:ext cx="4932548" cy="1060112"/>
          </a:xfrm>
          <a:prstGeom prst="rect">
            <a:avLst/>
          </a:prstGeom>
          <a:solidFill>
            <a:schemeClr val="accent1">
              <a:alpha val="90000"/>
            </a:schemeClr>
          </a:solidFill>
        </p:spPr>
        <p:txBody>
          <a:bodyPr lIns="360000" tIns="108000" rIns="360000" bIns="108000" anchor="ctr" anchorCtr="0"/>
          <a:lstStyle>
            <a:lvl1pPr>
              <a:defRPr sz="1600">
                <a:solidFill>
                  <a:schemeClr val="bg1"/>
                </a:solidFill>
                <a:latin typeface="+mn-lt"/>
              </a:defRPr>
            </a:lvl1pPr>
          </a:lstStyle>
          <a:p>
            <a:pPr lvl="0"/>
            <a:r>
              <a:rPr lang="sv-SE" dirty="0"/>
              <a:t>Skriv text här</a:t>
            </a:r>
          </a:p>
        </p:txBody>
      </p:sp>
      <p:pic>
        <p:nvPicPr>
          <p:cNvPr id="7"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0783" y="4389080"/>
            <a:ext cx="1396177" cy="539025"/>
          </a:xfrm>
          <a:prstGeom prst="rect">
            <a:avLst/>
          </a:prstGeom>
        </p:spPr>
      </p:pic>
    </p:spTree>
    <p:extLst>
      <p:ext uri="{BB962C8B-B14F-4D97-AF65-F5344CB8AC3E}">
        <p14:creationId xmlns:p14="http://schemas.microsoft.com/office/powerpoint/2010/main" val="1607139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ild med text till höger">
    <p:spTree>
      <p:nvGrpSpPr>
        <p:cNvPr id="1" name=""/>
        <p:cNvGrpSpPr/>
        <p:nvPr/>
      </p:nvGrpSpPr>
      <p:grpSpPr>
        <a:xfrm>
          <a:off x="0" y="0"/>
          <a:ext cx="0" cy="0"/>
          <a:chOff x="0" y="0"/>
          <a:chExt cx="0" cy="0"/>
        </a:xfrm>
      </p:grpSpPr>
      <p:sp>
        <p:nvSpPr>
          <p:cNvPr id="5" name="Platshållare för text 2"/>
          <p:cNvSpPr>
            <a:spLocks noGrp="1"/>
          </p:cNvSpPr>
          <p:nvPr>
            <p:ph type="body" sz="half" idx="2"/>
          </p:nvPr>
        </p:nvSpPr>
        <p:spPr>
          <a:xfrm>
            <a:off x="5144400" y="0"/>
            <a:ext cx="3999600" cy="5143500"/>
          </a:xfrm>
          <a:prstGeom prst="rect">
            <a:avLst/>
          </a:prstGeom>
          <a:solidFill>
            <a:schemeClr val="accent1"/>
          </a:solidFill>
        </p:spPr>
        <p:txBody>
          <a:bodyPr lIns="360000" tIns="360000" rIns="360000" bIns="360000" anchor="t" anchorCtr="0"/>
          <a:lstStyle>
            <a:lvl1pPr defTabSz="540000">
              <a:tabLst>
                <a:tab pos="252000" algn="l"/>
              </a:tabLst>
              <a:defRPr sz="1800">
                <a:solidFill>
                  <a:schemeClr val="bg1"/>
                </a:solidFill>
                <a:latin typeface="+mn-lt"/>
              </a:defRPr>
            </a:lvl1pPr>
          </a:lstStyle>
          <a:p>
            <a:pPr lvl="0"/>
            <a:r>
              <a:rPr lang="sv-SE"/>
              <a:t>Redigera format för bakgrundstext</a:t>
            </a:r>
          </a:p>
        </p:txBody>
      </p:sp>
      <p:sp>
        <p:nvSpPr>
          <p:cNvPr id="11" name="Platshållare för bild 2"/>
          <p:cNvSpPr>
            <a:spLocks noGrp="1"/>
          </p:cNvSpPr>
          <p:nvPr>
            <p:ph type="pic" idx="10"/>
          </p:nvPr>
        </p:nvSpPr>
        <p:spPr>
          <a:xfrm>
            <a:off x="0" y="0"/>
            <a:ext cx="5144400" cy="51435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pic>
        <p:nvPicPr>
          <p:cNvPr id="8" name="Bildobjekt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0783" y="4389080"/>
            <a:ext cx="1396177" cy="539025"/>
          </a:xfrm>
          <a:prstGeom prst="rect">
            <a:avLst/>
          </a:prstGeom>
        </p:spPr>
      </p:pic>
    </p:spTree>
    <p:extLst>
      <p:ext uri="{BB962C8B-B14F-4D97-AF65-F5344CB8AC3E}">
        <p14:creationId xmlns:p14="http://schemas.microsoft.com/office/powerpoint/2010/main" val="1732167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Bild med text till höger">
    <p:spTree>
      <p:nvGrpSpPr>
        <p:cNvPr id="1" name=""/>
        <p:cNvGrpSpPr/>
        <p:nvPr/>
      </p:nvGrpSpPr>
      <p:grpSpPr>
        <a:xfrm>
          <a:off x="0" y="0"/>
          <a:ext cx="0" cy="0"/>
          <a:chOff x="0" y="0"/>
          <a:chExt cx="0" cy="0"/>
        </a:xfrm>
      </p:grpSpPr>
      <p:sp>
        <p:nvSpPr>
          <p:cNvPr id="5" name="Platshållare för text 2"/>
          <p:cNvSpPr>
            <a:spLocks noGrp="1"/>
          </p:cNvSpPr>
          <p:nvPr>
            <p:ph type="body" sz="half" idx="2"/>
          </p:nvPr>
        </p:nvSpPr>
        <p:spPr>
          <a:xfrm>
            <a:off x="5144400" y="0"/>
            <a:ext cx="3999600" cy="5143500"/>
          </a:xfrm>
          <a:prstGeom prst="rect">
            <a:avLst/>
          </a:prstGeom>
          <a:solidFill>
            <a:schemeClr val="accent4"/>
          </a:solidFill>
        </p:spPr>
        <p:txBody>
          <a:bodyPr lIns="360000" tIns="360000" rIns="360000" bIns="360000" anchor="t" anchorCtr="0"/>
          <a:lstStyle>
            <a:lvl1pPr defTabSz="540000">
              <a:tabLst>
                <a:tab pos="252000" algn="l"/>
              </a:tabLst>
              <a:defRPr sz="1800">
                <a:solidFill>
                  <a:schemeClr val="bg1"/>
                </a:solidFill>
                <a:latin typeface="+mn-lt"/>
              </a:defRPr>
            </a:lvl1pPr>
          </a:lstStyle>
          <a:p>
            <a:pPr lvl="0"/>
            <a:r>
              <a:rPr lang="sv-SE"/>
              <a:t>Redigera format för bakgrundstext</a:t>
            </a:r>
          </a:p>
        </p:txBody>
      </p:sp>
      <p:sp>
        <p:nvSpPr>
          <p:cNvPr id="11" name="Platshållare för bild 2"/>
          <p:cNvSpPr>
            <a:spLocks noGrp="1"/>
          </p:cNvSpPr>
          <p:nvPr>
            <p:ph type="pic" idx="10"/>
          </p:nvPr>
        </p:nvSpPr>
        <p:spPr>
          <a:xfrm>
            <a:off x="0" y="0"/>
            <a:ext cx="5144400" cy="51435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pic>
        <p:nvPicPr>
          <p:cNvPr id="8" name="Bildobjekt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0783" y="4389080"/>
            <a:ext cx="1396177" cy="539025"/>
          </a:xfrm>
          <a:prstGeom prst="rect">
            <a:avLst/>
          </a:prstGeom>
        </p:spPr>
      </p:pic>
    </p:spTree>
    <p:extLst>
      <p:ext uri="{BB962C8B-B14F-4D97-AF65-F5344CB8AC3E}">
        <p14:creationId xmlns:p14="http://schemas.microsoft.com/office/powerpoint/2010/main" val="1969733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w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Bildobjekt 5" descr="REGION GOTLAND.wmf"/>
          <p:cNvPicPr>
            <a:picLocks noChangeAspect="1"/>
          </p:cNvPicPr>
          <p:nvPr userDrawn="1"/>
        </p:nvPicPr>
        <p:blipFill>
          <a:blip r:embed="rId16" cstate="print"/>
          <a:stretch>
            <a:fillRect/>
          </a:stretch>
        </p:blipFill>
        <p:spPr>
          <a:xfrm>
            <a:off x="7390783" y="4388592"/>
            <a:ext cx="1396176" cy="540000"/>
          </a:xfrm>
          <a:prstGeom prst="rect">
            <a:avLst/>
          </a:prstGeom>
        </p:spPr>
      </p:pic>
    </p:spTree>
  </p:cSld>
  <p:clrMap bg1="lt1" tx1="dk1" bg2="lt2" tx2="dk2" accent1="accent1" accent2="accent2" accent3="accent3" accent4="accent4" accent5="accent5" accent6="accent6" hlink="hlink" folHlink="folHlink"/>
  <p:sldLayoutIdLst>
    <p:sldLayoutId id="2147483715" r:id="rId1"/>
    <p:sldLayoutId id="2147483678" r:id="rId2"/>
    <p:sldLayoutId id="2147483716" r:id="rId3"/>
    <p:sldLayoutId id="2147483677" r:id="rId4"/>
    <p:sldLayoutId id="2147483714" r:id="rId5"/>
    <p:sldLayoutId id="2147483709" r:id="rId6"/>
    <p:sldLayoutId id="2147483705" r:id="rId7"/>
    <p:sldLayoutId id="2147483706" r:id="rId8"/>
    <p:sldLayoutId id="2147483711" r:id="rId9"/>
    <p:sldLayoutId id="2147483713" r:id="rId10"/>
    <p:sldLayoutId id="2147483707" r:id="rId11"/>
    <p:sldLayoutId id="2147483717" r:id="rId12"/>
    <p:sldLayoutId id="2147483712" r:id="rId13"/>
    <p:sldLayoutId id="2147483708" r:id="rId14"/>
  </p:sldLayoutIdLst>
  <p:txStyles>
    <p:titleStyle>
      <a:lvl1pPr algn="l" defTabSz="914400" rtl="0" eaLnBrk="1" latinLnBrk="0" hangingPunct="1">
        <a:spcBef>
          <a:spcPct val="0"/>
        </a:spcBef>
        <a:buNone/>
        <a:defRPr sz="4400" kern="1200">
          <a:solidFill>
            <a:schemeClr val="accent3"/>
          </a:solidFill>
          <a:latin typeface="+mj-lt"/>
          <a:ea typeface="+mj-ea"/>
          <a:cs typeface="+mj-cs"/>
        </a:defRPr>
      </a:lvl1pPr>
    </p:titleStyle>
    <p:bodyStyle>
      <a:lvl1pPr marL="0" indent="0" algn="l" defTabSz="914400" rtl="0" eaLnBrk="1" latinLnBrk="0" hangingPunct="1">
        <a:spcBef>
          <a:spcPct val="20000"/>
        </a:spcBef>
        <a:buFontTx/>
        <a:buNone/>
        <a:defRPr sz="28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intra.gotland.se/sidor/stod-och-interna-tjanster/avvikelsehantering.html?query=avvikelser"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hyperlink" Target="https://dokument.gotland.se/IntegrationService.svc/doc/content/48346"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samarbetswebb.gotland.se/rg/samarbetswebb/for-utforare-inom-socialtjanst-och-omsorg/samordnad-individuell-plan---sip"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Rubrik 81"/>
          <p:cNvSpPr>
            <a:spLocks noGrp="1"/>
          </p:cNvSpPr>
          <p:nvPr>
            <p:ph type="title"/>
          </p:nvPr>
        </p:nvSpPr>
        <p:spPr/>
        <p:txBody>
          <a:bodyPr/>
          <a:lstStyle/>
          <a:p>
            <a:r>
              <a:rPr lang="sv-SE" dirty="0"/>
              <a:t>SIP-processen inom Region Gotland</a:t>
            </a:r>
            <a:endParaRPr lang="sv-SE" sz="2800" dirty="0"/>
          </a:p>
        </p:txBody>
      </p:sp>
      <p:pic>
        <p:nvPicPr>
          <p:cNvPr id="6" name="Bildobjekt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576" y="1491630"/>
            <a:ext cx="7848872" cy="2274153"/>
          </a:xfrm>
          <a:prstGeom prst="rect">
            <a:avLst/>
          </a:prstGeom>
        </p:spPr>
      </p:pic>
    </p:spTree>
    <p:extLst>
      <p:ext uri="{BB962C8B-B14F-4D97-AF65-F5344CB8AC3E}">
        <p14:creationId xmlns:p14="http://schemas.microsoft.com/office/powerpoint/2010/main" val="1186027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E3F49-E843-4453-0A5C-4DEF2181287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42CA940-618E-2388-AE15-76BB81472B9D}"/>
              </a:ext>
            </a:extLst>
          </p:cNvPr>
          <p:cNvSpPr>
            <a:spLocks noGrp="1"/>
          </p:cNvSpPr>
          <p:nvPr>
            <p:ph type="title"/>
          </p:nvPr>
        </p:nvSpPr>
        <p:spPr>
          <a:xfrm>
            <a:off x="1043608" y="703467"/>
            <a:ext cx="7848872" cy="576064"/>
          </a:xfrm>
        </p:spPr>
        <p:txBody>
          <a:bodyPr anchor="ctr">
            <a:normAutofit fontScale="90000"/>
          </a:bodyPr>
          <a:lstStyle/>
          <a:p>
            <a:pPr>
              <a:lnSpc>
                <a:spcPct val="90000"/>
              </a:lnSpc>
            </a:pPr>
            <a:r>
              <a:rPr lang="sv-SE" dirty="0"/>
              <a:t>SIP – övergripande information</a:t>
            </a:r>
            <a:br>
              <a:rPr lang="sv-SE" dirty="0"/>
            </a:br>
            <a:endParaRPr lang="sv-SE" dirty="0"/>
          </a:p>
        </p:txBody>
      </p:sp>
      <p:sp>
        <p:nvSpPr>
          <p:cNvPr id="4" name="Platshållare för innehåll 3">
            <a:extLst>
              <a:ext uri="{FF2B5EF4-FFF2-40B4-BE49-F238E27FC236}">
                <a16:creationId xmlns:a16="http://schemas.microsoft.com/office/drawing/2014/main" id="{B026D37E-B9C2-47A6-09C9-12A1991D2C3C}"/>
              </a:ext>
            </a:extLst>
          </p:cNvPr>
          <p:cNvSpPr>
            <a:spLocks noGrp="1"/>
          </p:cNvSpPr>
          <p:nvPr>
            <p:ph sz="half" idx="1"/>
          </p:nvPr>
        </p:nvSpPr>
        <p:spPr>
          <a:xfrm>
            <a:off x="910278" y="1274052"/>
            <a:ext cx="8233722" cy="3312368"/>
          </a:xfrm>
        </p:spPr>
        <p:txBody>
          <a:bodyPr>
            <a:normAutofit fontScale="70000" lnSpcReduction="20000"/>
          </a:bodyPr>
          <a:lstStyle/>
          <a:p>
            <a:endParaRPr lang="sv-SE" dirty="0"/>
          </a:p>
          <a:p>
            <a:pPr marL="342900" indent="-342900">
              <a:buFont typeface="Wingdings" panose="05000000000000000000" pitchFamily="2" charset="2"/>
              <a:buChar char="Ø"/>
            </a:pPr>
            <a:r>
              <a:rPr lang="sv-SE" dirty="0"/>
              <a:t>SIP – huvudverktyget för samverkan</a:t>
            </a:r>
          </a:p>
          <a:p>
            <a:pPr marL="342900" indent="-342900">
              <a:buFont typeface="Wingdings" panose="05000000000000000000" pitchFamily="2" charset="2"/>
              <a:buChar char="Ø"/>
            </a:pPr>
            <a:r>
              <a:rPr lang="sv-SE" dirty="0"/>
              <a:t>SIP Riktlinje – gäller alla åldrar</a:t>
            </a:r>
          </a:p>
          <a:p>
            <a:pPr marL="342900" indent="-342900">
              <a:buFont typeface="Wingdings" panose="05000000000000000000" pitchFamily="2" charset="2"/>
              <a:buChar char="Ø"/>
            </a:pPr>
            <a:r>
              <a:rPr lang="sv-SE" dirty="0"/>
              <a:t>Skola är en jämbördig part sedan våren 2025</a:t>
            </a:r>
          </a:p>
          <a:p>
            <a:pPr marL="342900" indent="-342900">
              <a:buFont typeface="Wingdings" panose="05000000000000000000" pitchFamily="2" charset="2"/>
              <a:buChar char="Ø"/>
            </a:pPr>
            <a:r>
              <a:rPr lang="sv-SE" dirty="0"/>
              <a:t>SIP-processen är samma för alla verksamheter</a:t>
            </a:r>
          </a:p>
          <a:p>
            <a:pPr marL="342900" indent="-342900">
              <a:buFont typeface="Wingdings" panose="05000000000000000000" pitchFamily="2" charset="2"/>
              <a:buChar char="Ø"/>
            </a:pPr>
            <a:r>
              <a:rPr lang="sv-SE" dirty="0"/>
              <a:t>Kompetens – all personal ska ha utbildning i SIP </a:t>
            </a:r>
          </a:p>
          <a:p>
            <a:pPr marL="342900" indent="-342900">
              <a:buFont typeface="Wingdings" panose="05000000000000000000" pitchFamily="2" charset="2"/>
              <a:buChar char="Ø"/>
            </a:pPr>
            <a:r>
              <a:rPr lang="sv-SE" dirty="0"/>
              <a:t>Rutiner – skapa rutiner kring SIP för din verksamhet</a:t>
            </a:r>
          </a:p>
          <a:p>
            <a:pPr marL="342900" indent="-342900">
              <a:buFont typeface="Wingdings" panose="05000000000000000000" pitchFamily="2" charset="2"/>
              <a:buChar char="Ø"/>
            </a:pPr>
            <a:r>
              <a:rPr lang="sv-SE" dirty="0"/>
              <a:t>Statistik – ha koll på statisk för din verksamhet</a:t>
            </a:r>
          </a:p>
          <a:p>
            <a:pPr marL="342900" indent="-342900">
              <a:buFont typeface="Wingdings" panose="05000000000000000000" pitchFamily="2" charset="2"/>
              <a:buChar char="Ø"/>
            </a:pPr>
            <a:r>
              <a:rPr lang="sv-SE" dirty="0"/>
              <a:t>Avvikelser – Insidan/Avvikelser gällande SIP, klicka </a:t>
            </a:r>
            <a:r>
              <a:rPr lang="sv-SE" dirty="0">
                <a:hlinkClick r:id="rId3"/>
              </a:rPr>
              <a:t>här</a:t>
            </a:r>
            <a:endParaRPr lang="sv-SE" dirty="0"/>
          </a:p>
          <a:p>
            <a:pPr marL="342900" indent="-342900">
              <a:buFont typeface="Wingdings" panose="05000000000000000000" pitchFamily="2" charset="2"/>
              <a:buChar char="Ø"/>
            </a:pPr>
            <a:r>
              <a:rPr lang="sv-SE" b="1" dirty="0"/>
              <a:t>SIP i Samarbetswebben</a:t>
            </a:r>
            <a:r>
              <a:rPr lang="sv-SE" dirty="0"/>
              <a:t> – finns alla styrdokument/stöddokument/mallar</a:t>
            </a:r>
          </a:p>
          <a:p>
            <a:pPr marL="342900" indent="-342900">
              <a:buFont typeface="Wingdings" panose="05000000000000000000" pitchFamily="2" charset="2"/>
              <a:buChar char="Ø"/>
            </a:pPr>
            <a:r>
              <a:rPr lang="sv-SE" b="1" dirty="0"/>
              <a:t>SIP-manual</a:t>
            </a:r>
            <a:r>
              <a:rPr lang="sv-SE" dirty="0"/>
              <a:t> – finns i samarbetswebben, klicka </a:t>
            </a:r>
            <a:r>
              <a:rPr lang="sv-SE" dirty="0">
                <a:hlinkClick r:id="rId4"/>
              </a:rPr>
              <a:t>här</a:t>
            </a:r>
            <a:endParaRPr lang="sv-SE" dirty="0"/>
          </a:p>
          <a:p>
            <a:pPr marL="342900" indent="-342900">
              <a:buFont typeface="Wingdings" panose="05000000000000000000" pitchFamily="2" charset="2"/>
              <a:buChar char="Ø"/>
            </a:pPr>
            <a:endParaRPr lang="sv-SE" dirty="0"/>
          </a:p>
        </p:txBody>
      </p:sp>
    </p:spTree>
    <p:extLst>
      <p:ext uri="{BB962C8B-B14F-4D97-AF65-F5344CB8AC3E}">
        <p14:creationId xmlns:p14="http://schemas.microsoft.com/office/powerpoint/2010/main" val="3384327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86214F-0183-099E-BD2A-46247ECD8E09}"/>
              </a:ext>
            </a:extLst>
          </p:cNvPr>
          <p:cNvSpPr>
            <a:spLocks noGrp="1"/>
          </p:cNvSpPr>
          <p:nvPr>
            <p:ph type="title"/>
          </p:nvPr>
        </p:nvSpPr>
        <p:spPr/>
        <p:txBody>
          <a:bodyPr/>
          <a:lstStyle/>
          <a:p>
            <a:r>
              <a:rPr lang="sv-SE" sz="3200" dirty="0"/>
              <a:t>SIP-utbildningar i Kompetensportalen</a:t>
            </a:r>
            <a:br>
              <a:rPr lang="sv-SE" sz="3200" dirty="0"/>
            </a:br>
            <a:endParaRPr lang="sv-SE" sz="2000" dirty="0"/>
          </a:p>
        </p:txBody>
      </p:sp>
      <p:sp>
        <p:nvSpPr>
          <p:cNvPr id="3" name="Platshållare för innehåll 2">
            <a:extLst>
              <a:ext uri="{FF2B5EF4-FFF2-40B4-BE49-F238E27FC236}">
                <a16:creationId xmlns:a16="http://schemas.microsoft.com/office/drawing/2014/main" id="{F10DF58C-7881-EAA1-8FD9-CCDE62D5221D}"/>
              </a:ext>
            </a:extLst>
          </p:cNvPr>
          <p:cNvSpPr>
            <a:spLocks noGrp="1"/>
          </p:cNvSpPr>
          <p:nvPr>
            <p:ph sz="half" idx="1"/>
          </p:nvPr>
        </p:nvSpPr>
        <p:spPr>
          <a:xfrm>
            <a:off x="899592" y="843558"/>
            <a:ext cx="7848872" cy="4104456"/>
          </a:xfrm>
        </p:spPr>
        <p:txBody>
          <a:bodyPr/>
          <a:lstStyle/>
          <a:p>
            <a:endParaRPr lang="sv-SE" sz="1800" b="1" dirty="0"/>
          </a:p>
          <a:p>
            <a:r>
              <a:rPr lang="sv-SE" sz="1800" b="1" dirty="0"/>
              <a:t>Introduktionsutbildning – ”Lär dig mer om SIP – barn och unga”</a:t>
            </a:r>
          </a:p>
          <a:p>
            <a:r>
              <a:rPr lang="sv-SE" sz="1600" dirty="0"/>
              <a:t>-Målgrupp är de som kan komma </a:t>
            </a:r>
            <a:r>
              <a:rPr lang="sv-SE" sz="1600" b="1" dirty="0"/>
              <a:t>delta</a:t>
            </a:r>
            <a:r>
              <a:rPr lang="sv-SE" sz="1600" dirty="0"/>
              <a:t> i SIP och/eller informera om SIP till våra målgrupper</a:t>
            </a:r>
          </a:p>
          <a:p>
            <a:r>
              <a:rPr lang="sv-SE" sz="1600" dirty="0"/>
              <a:t>-Digital utbildning</a:t>
            </a:r>
          </a:p>
          <a:p>
            <a:r>
              <a:rPr lang="sv-SE" sz="1600" dirty="0"/>
              <a:t>-Ca 10 minuter</a:t>
            </a:r>
          </a:p>
          <a:p>
            <a:endParaRPr lang="sv-SE" sz="1800" b="1" dirty="0"/>
          </a:p>
          <a:p>
            <a:r>
              <a:rPr lang="sv-SE" sz="1800" b="1" dirty="0"/>
              <a:t>Fördjupningsutbildning – ”Använd SIP – barn och unga”</a:t>
            </a:r>
          </a:p>
          <a:p>
            <a:r>
              <a:rPr lang="sv-SE" sz="1400" dirty="0"/>
              <a:t>-</a:t>
            </a:r>
            <a:r>
              <a:rPr lang="sv-SE" sz="1600" dirty="0"/>
              <a:t>Målgrupp är de som ska </a:t>
            </a:r>
            <a:r>
              <a:rPr lang="sv-SE" sz="1600" b="1" dirty="0"/>
              <a:t>jobba utifrån SIP-processen</a:t>
            </a:r>
            <a:r>
              <a:rPr lang="sv-SE" sz="1600" dirty="0"/>
              <a:t> samt kalla och hålla i SIP-möten.</a:t>
            </a:r>
          </a:p>
          <a:p>
            <a:r>
              <a:rPr lang="sv-SE" sz="1600" dirty="0"/>
              <a:t>-Digital utbildning </a:t>
            </a:r>
          </a:p>
          <a:p>
            <a:r>
              <a:rPr lang="sv-SE" sz="1600" dirty="0"/>
              <a:t>-Ca 2,5h. </a:t>
            </a:r>
          </a:p>
          <a:p>
            <a:r>
              <a:rPr lang="sv-SE" sz="1600" dirty="0"/>
              <a:t>-De ska INTE gå introduktionsutbildningen, endast denna utbildning</a:t>
            </a:r>
          </a:p>
          <a:p>
            <a:endParaRPr lang="sv-SE" dirty="0"/>
          </a:p>
        </p:txBody>
      </p:sp>
    </p:spTree>
    <p:extLst>
      <p:ext uri="{BB962C8B-B14F-4D97-AF65-F5344CB8AC3E}">
        <p14:creationId xmlns:p14="http://schemas.microsoft.com/office/powerpoint/2010/main" val="360825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04C71-6103-3EBE-D9F7-10C3411D137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E4DF71C-AC14-9BCD-E07A-F650C3EEDA5F}"/>
              </a:ext>
            </a:extLst>
          </p:cNvPr>
          <p:cNvSpPr>
            <a:spLocks noGrp="1"/>
          </p:cNvSpPr>
          <p:nvPr>
            <p:ph type="title"/>
          </p:nvPr>
        </p:nvSpPr>
        <p:spPr/>
        <p:txBody>
          <a:bodyPr/>
          <a:lstStyle/>
          <a:p>
            <a:r>
              <a:rPr lang="sv-SE" sz="3200" dirty="0"/>
              <a:t>SIP-utbildningar i Kompetensportalen</a:t>
            </a:r>
            <a:br>
              <a:rPr lang="sv-SE" sz="3200" dirty="0"/>
            </a:br>
            <a:endParaRPr lang="sv-SE" sz="2000" dirty="0"/>
          </a:p>
        </p:txBody>
      </p:sp>
      <p:sp>
        <p:nvSpPr>
          <p:cNvPr id="3" name="Platshållare för innehåll 2">
            <a:extLst>
              <a:ext uri="{FF2B5EF4-FFF2-40B4-BE49-F238E27FC236}">
                <a16:creationId xmlns:a16="http://schemas.microsoft.com/office/drawing/2014/main" id="{8A0479F8-D4F2-BD6C-A67D-19F867B0D041}"/>
              </a:ext>
            </a:extLst>
          </p:cNvPr>
          <p:cNvSpPr>
            <a:spLocks noGrp="1"/>
          </p:cNvSpPr>
          <p:nvPr>
            <p:ph sz="half" idx="1"/>
          </p:nvPr>
        </p:nvSpPr>
        <p:spPr>
          <a:xfrm>
            <a:off x="899592" y="843558"/>
            <a:ext cx="7848872" cy="3528392"/>
          </a:xfrm>
        </p:spPr>
        <p:txBody>
          <a:bodyPr/>
          <a:lstStyle/>
          <a:p>
            <a:endParaRPr lang="sv-SE" sz="1800" b="1" dirty="0"/>
          </a:p>
          <a:p>
            <a:r>
              <a:rPr lang="sv-SE" sz="1800" b="1" dirty="0"/>
              <a:t>Grundutbildning SIP vuxna</a:t>
            </a:r>
          </a:p>
          <a:p>
            <a:r>
              <a:rPr lang="sv-SE" sz="1600" dirty="0"/>
              <a:t>-Målgrupp är </a:t>
            </a:r>
            <a:r>
              <a:rPr lang="sv-SE" sz="1600" b="1" dirty="0"/>
              <a:t>all personal </a:t>
            </a:r>
            <a:r>
              <a:rPr lang="sv-SE" sz="1600" dirty="0"/>
              <a:t>som lyder under </a:t>
            </a:r>
            <a:r>
              <a:rPr lang="sv-SE" sz="1600" dirty="0" err="1"/>
              <a:t>SoL</a:t>
            </a:r>
            <a:r>
              <a:rPr lang="sv-SE" sz="1600" dirty="0"/>
              <a:t> och HSL</a:t>
            </a:r>
          </a:p>
          <a:p>
            <a:r>
              <a:rPr lang="sv-SE" sz="1600" dirty="0"/>
              <a:t>-Digital utbildning</a:t>
            </a:r>
          </a:p>
          <a:p>
            <a:r>
              <a:rPr lang="sv-SE" sz="1600" dirty="0"/>
              <a:t>-Ca 35 minuter</a:t>
            </a:r>
          </a:p>
          <a:p>
            <a:endParaRPr lang="sv-SE" sz="1800" b="1" dirty="0"/>
          </a:p>
          <a:p>
            <a:r>
              <a:rPr lang="sv-SE" sz="1800" b="1" dirty="0"/>
              <a:t>Fördjupningsutbildning SIP vuxna</a:t>
            </a:r>
          </a:p>
          <a:p>
            <a:r>
              <a:rPr lang="sv-SE" sz="1400" dirty="0"/>
              <a:t>-</a:t>
            </a:r>
            <a:r>
              <a:rPr lang="sv-SE" sz="1600" dirty="0"/>
              <a:t>Målgrupp är all personal som lyder under </a:t>
            </a:r>
            <a:r>
              <a:rPr lang="sv-SE" sz="1600" dirty="0" err="1"/>
              <a:t>SoL</a:t>
            </a:r>
            <a:r>
              <a:rPr lang="sv-SE" sz="1600" dirty="0"/>
              <a:t> och HSL och de som </a:t>
            </a:r>
            <a:r>
              <a:rPr lang="sv-SE" sz="1600" b="1" dirty="0"/>
              <a:t>ska jobba utifrån SIP-processen </a:t>
            </a:r>
            <a:r>
              <a:rPr lang="sv-SE" sz="1600" dirty="0"/>
              <a:t>samt kalla och hålla i SIP-möten.</a:t>
            </a:r>
          </a:p>
          <a:p>
            <a:r>
              <a:rPr lang="sv-SE" sz="1600" dirty="0"/>
              <a:t>-Digital föreläsning</a:t>
            </a:r>
          </a:p>
          <a:p>
            <a:r>
              <a:rPr lang="sv-SE" sz="1600" dirty="0"/>
              <a:t>-Ca 1h</a:t>
            </a:r>
          </a:p>
          <a:p>
            <a:endParaRPr lang="sv-SE" sz="1600" dirty="0"/>
          </a:p>
        </p:txBody>
      </p:sp>
    </p:spTree>
    <p:extLst>
      <p:ext uri="{BB962C8B-B14F-4D97-AF65-F5344CB8AC3E}">
        <p14:creationId xmlns:p14="http://schemas.microsoft.com/office/powerpoint/2010/main" val="2418016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98FAA36-1EBA-BA68-E2A3-B9D3A09C6F16}"/>
              </a:ext>
            </a:extLst>
          </p:cNvPr>
          <p:cNvSpPr>
            <a:spLocks noGrp="1"/>
          </p:cNvSpPr>
          <p:nvPr>
            <p:ph type="title"/>
          </p:nvPr>
        </p:nvSpPr>
        <p:spPr/>
        <p:txBody>
          <a:bodyPr/>
          <a:lstStyle/>
          <a:p>
            <a:r>
              <a:rPr lang="sv-SE" dirty="0"/>
              <a:t>APT-frågor</a:t>
            </a:r>
          </a:p>
        </p:txBody>
      </p:sp>
      <p:sp>
        <p:nvSpPr>
          <p:cNvPr id="3" name="Platshållare för innehåll 2">
            <a:extLst>
              <a:ext uri="{FF2B5EF4-FFF2-40B4-BE49-F238E27FC236}">
                <a16:creationId xmlns:a16="http://schemas.microsoft.com/office/drawing/2014/main" id="{FE6F9409-9106-65FB-44A7-539C29E5A74D}"/>
              </a:ext>
            </a:extLst>
          </p:cNvPr>
          <p:cNvSpPr>
            <a:spLocks noGrp="1"/>
          </p:cNvSpPr>
          <p:nvPr>
            <p:ph sz="half" idx="1"/>
          </p:nvPr>
        </p:nvSpPr>
        <p:spPr/>
        <p:txBody>
          <a:bodyPr/>
          <a:lstStyle/>
          <a:p>
            <a:endParaRPr lang="sv-SE" dirty="0"/>
          </a:p>
          <a:p>
            <a:r>
              <a:rPr lang="sv-SE" dirty="0"/>
              <a:t>-Vilka samverkansmöten har vi idag och vad behöver    ändras?</a:t>
            </a:r>
          </a:p>
          <a:p>
            <a:endParaRPr lang="sv-SE" dirty="0"/>
          </a:p>
          <a:p>
            <a:r>
              <a:rPr lang="sv-SE" dirty="0"/>
              <a:t>-Vilka rutiner behöver vi ha runt SIP i vår verksamhet? </a:t>
            </a:r>
          </a:p>
          <a:p>
            <a:endParaRPr lang="sv-SE" dirty="0"/>
          </a:p>
          <a:p>
            <a:r>
              <a:rPr lang="sv-SE" dirty="0"/>
              <a:t>-Prenumerera på samarbetswebben/SIP! Klicka </a:t>
            </a:r>
            <a:r>
              <a:rPr lang="sv-SE" dirty="0">
                <a:hlinkClick r:id="rId3"/>
              </a:rPr>
              <a:t>här</a:t>
            </a:r>
            <a:endParaRPr lang="sv-SE" dirty="0"/>
          </a:p>
        </p:txBody>
      </p:sp>
    </p:spTree>
    <p:extLst>
      <p:ext uri="{BB962C8B-B14F-4D97-AF65-F5344CB8AC3E}">
        <p14:creationId xmlns:p14="http://schemas.microsoft.com/office/powerpoint/2010/main" val="2209819198"/>
      </p:ext>
    </p:extLst>
  </p:cSld>
  <p:clrMapOvr>
    <a:masterClrMapping/>
  </p:clrMapOvr>
</p:sld>
</file>

<file path=ppt/theme/theme1.xml><?xml version="1.0" encoding="utf-8"?>
<a:theme xmlns:a="http://schemas.openxmlformats.org/drawingml/2006/main" name="rg_mall_liggande_16x9">
  <a:themeElements>
    <a:clrScheme name="RG Region Gotland">
      <a:dk1>
        <a:srgbClr val="7F7F7F"/>
      </a:dk1>
      <a:lt1>
        <a:srgbClr val="FFFFFF"/>
      </a:lt1>
      <a:dk2>
        <a:srgbClr val="464646"/>
      </a:dk2>
      <a:lt2>
        <a:srgbClr val="DCDCDC"/>
      </a:lt2>
      <a:accent1>
        <a:srgbClr val="067265"/>
      </a:accent1>
      <a:accent2>
        <a:srgbClr val="004B87"/>
      </a:accent2>
      <a:accent3>
        <a:srgbClr val="830065"/>
      </a:accent3>
      <a:accent4>
        <a:srgbClr val="FF671F"/>
      </a:accent4>
      <a:accent5>
        <a:srgbClr val="DC071B"/>
      </a:accent5>
      <a:accent6>
        <a:srgbClr val="06AC39"/>
      </a:accent6>
      <a:hlink>
        <a:srgbClr val="0074A5"/>
      </a:hlink>
      <a:folHlink>
        <a:srgbClr val="9B293C"/>
      </a:folHlink>
    </a:clrScheme>
    <a:fontScheme name="RegionGotlandPP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0" tIns="0" rIns="0" bIns="0" rtlCol="0" anchor="b" anchorCtr="0">
        <a:normAutofit/>
      </a:bodyPr>
      <a:lstStyle>
        <a:defPPr marL="0" marR="0" indent="0" algn="l" defTabSz="914400" rtl="0" eaLnBrk="1" fontAlgn="auto" latinLnBrk="0" hangingPunct="1">
          <a:lnSpc>
            <a:spcPct val="100000"/>
          </a:lnSpc>
          <a:spcBef>
            <a:spcPct val="0"/>
          </a:spcBef>
          <a:spcAft>
            <a:spcPts val="0"/>
          </a:spcAft>
          <a:buClrTx/>
          <a:buSzTx/>
          <a:buFontTx/>
          <a:buNone/>
          <a:tabLst/>
          <a:defRPr kumimoji="0" sz="1050" b="0" i="0" u="none" strike="noStrike" kern="1200" cap="none" spc="0" normalizeH="0" baseline="0" noProof="0" dirty="0" smtClean="0">
            <a:ln>
              <a:noFill/>
            </a:ln>
            <a:solidFill>
              <a:schemeClr val="tx1"/>
            </a:solidFill>
            <a:effectLst/>
            <a:uLnTx/>
            <a:uFillTx/>
            <a:latin typeface="+mj-lt"/>
            <a:ea typeface="+mj-ea"/>
            <a:cs typeface="+mj-cs"/>
          </a:defRPr>
        </a:defPPr>
      </a:lstStyle>
    </a:txDef>
  </a:objectDefaults>
  <a:extraClrSchemeLst/>
  <a:extLst>
    <a:ext uri="{05A4C25C-085E-4340-85A3-A5531E510DB2}">
      <thm15:themeFamily xmlns:thm15="http://schemas.microsoft.com/office/thememl/2012/main" name="rg_16_9_mall.potx" id="{6C0FB804-A127-4C64-91DD-066B6FB8480D}" vid="{C1B50B18-35BD-4639-B5F0-E70D577A499C}"/>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rg_16_9_mall</Template>
  <TotalTime>1106</TotalTime>
  <Words>1078</Words>
  <Application>Microsoft Office PowerPoint</Application>
  <PresentationFormat>Bildspel på skärmen (16:9)</PresentationFormat>
  <Paragraphs>72</Paragraphs>
  <Slides>5</Slides>
  <Notes>5</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5</vt:i4>
      </vt:variant>
    </vt:vector>
  </HeadingPairs>
  <TitlesOfParts>
    <vt:vector size="9" baseType="lpstr">
      <vt:lpstr>Aptos</vt:lpstr>
      <vt:lpstr>Arial</vt:lpstr>
      <vt:lpstr>Wingdings</vt:lpstr>
      <vt:lpstr>rg_mall_liggande_16x9</vt:lpstr>
      <vt:lpstr>SIP-processen inom Region Gotland</vt:lpstr>
      <vt:lpstr>SIP – övergripande information </vt:lpstr>
      <vt:lpstr>SIP-utbildningar i Kompetensportalen </vt:lpstr>
      <vt:lpstr>SIP-utbildningar i Kompetensportalen </vt:lpstr>
      <vt:lpstr>APT-frågor</vt:lpstr>
    </vt:vector>
  </TitlesOfParts>
  <Company>Region Gotland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Malin Ericsson</dc:creator>
  <cp:lastModifiedBy>Blerina Rabushaj</cp:lastModifiedBy>
  <cp:revision>103</cp:revision>
  <cp:lastPrinted>2019-03-29T14:01:19Z</cp:lastPrinted>
  <dcterms:created xsi:type="dcterms:W3CDTF">2024-10-31T08:45:18Z</dcterms:created>
  <dcterms:modified xsi:type="dcterms:W3CDTF">2025-10-28T13:19:39Z</dcterms:modified>
</cp:coreProperties>
</file>